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3439775" cy="7559675"/>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3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E01D6D3A-1793-43A2-A208-2CE6AC8F5554}"/>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40F10231-3317-4F6E-AD5B-20FE4BE2E8FA}"/>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C8560F13-5EFA-4CDD-AF86-5CB9A4B4683A}"/>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8DD8C79F-2B73-4E46-BEE9-300AB58DC566}"/>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836F0C1-0010-4C53-99E3-111288E9C71C}" type="slidenum">
              <a:t>‹#›</a:t>
            </a:fld>
            <a:endParaRPr lang="it-IT" sz="1400" b="0" i="0" u="none" strike="noStrike" kern="1200" cap="none" spc="0" baseline="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2689727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36E9742-9DF7-4B3E-8832-1C96DFDF8A15}"/>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F6831E26-8F59-4874-8645-771032F7CC2E}"/>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a:extLst>
              <a:ext uri="{FF2B5EF4-FFF2-40B4-BE49-F238E27FC236}">
                <a16:creationId xmlns:a16="http://schemas.microsoft.com/office/drawing/2014/main" id="{C83BBB99-305D-4774-9307-749A463A3345}"/>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2D030448-DE84-4CA9-B264-25EFBAE3D247}"/>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D91F4DE3-27A7-4C32-9C72-FB9694ABB1BD}"/>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69DABEFF-A6D2-4089-B82E-2336263EFE07}"/>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4572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AF6F5A05-DC5C-44DC-82CC-6E1C0460164E}" type="slidenum">
              <a:t>‹#›</a:t>
            </a:fld>
            <a:endParaRPr lang="it-IT"/>
          </a:p>
        </p:txBody>
      </p:sp>
    </p:spTree>
    <p:extLst>
      <p:ext uri="{BB962C8B-B14F-4D97-AF65-F5344CB8AC3E}">
        <p14:creationId xmlns:p14="http://schemas.microsoft.com/office/powerpoint/2010/main" val="845895181"/>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F61DF700-7079-4139-95AD-6D29DE86915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47B0CFF-B263-43A7-BA59-DCC4E2C36EB7}"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5BBA9077-9F85-4E0F-BA07-7E7448A46B5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29AEF38-D0A0-43EF-8738-CA03D9AF0289}"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CEB9F51-9915-406C-B4BB-756CC26EF50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F55C740-B50D-4ED0-9BCB-EF207B9F1DBC}"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DB67B5C7-E9A5-47F1-8621-DF8FD637FF1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F2865F4-7BAE-4B8B-8227-38613C3F624A}"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12FC8E6-19F6-4BCE-A0D6-5695AEF50AA1}"/>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CCA7DEE5-0938-495C-A0B4-5BBFE8A9350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F5AC3979-17E9-4CBD-A74B-95AA32C7874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66823C0-47A2-476F-9D2A-05D87568EF4E}"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2F1C5EA-B40E-4B03-BF6B-B3B4E199DBC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DF7C94-333C-48D7-91FA-1F072D4A2183}"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2AC5A48-D258-48AF-8DC3-BF5E99A5269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44F3D6-9EA6-4FC5-928A-E048290B1A29}"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EAB1CF4B-6F11-4250-B069-631267F6E5F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FBD0C4B-3883-48F0-8F9D-C5AAE492EE90}"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17530E50-03EE-42BC-839F-16DA586BBD9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9A8E3FB8-14C1-4A05-92D0-0DA4E10BD205}"/>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ABACB70-D50B-42DE-8742-9E52F3C5781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10AB21B-912D-4D28-A458-9CF915F578E2}"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DB9E022-D455-4A2B-8CC7-0FDECB169AE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2F29363-D57F-4BC6-B75B-94B13B469874}"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5C9B0D9-C838-4877-A9E2-EDA95743E8B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64D8F81-F834-452F-B4F1-9F85E2A39335}"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496A7FD6-36F7-4EB7-AE71-F01AD32A8A2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7A9D15C-F5DF-44E7-9A35-B571A4250F98}"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5D0DD1A5-5A05-4F3D-9756-5191A264F910}"/>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EDEAEF47-7D26-4678-80B4-9835996B67F4}"/>
              </a:ext>
            </a:extLst>
          </p:cNvPr>
          <p:cNvSpPr txBox="1">
            <a:spLocks noGrp="1"/>
          </p:cNvSpPr>
          <p:nvPr>
            <p:ph type="body" sz="quarter" idx="1"/>
          </p:nvPr>
        </p:nvSpPr>
        <p:spPr/>
        <p:txBody>
          <a:bodyPr/>
          <a:lstStyle/>
          <a:p>
            <a:pPr lvl="0"/>
            <a:r>
              <a:rPr lang="it-IT"/>
              <a:t>Impact on the ongoing proceedings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EFBC9BE-3BA1-447A-B050-AB2F3CFA1F1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A039D8C-F987-4944-9A52-5A468F7015ED}"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0E8AAD38-85C8-401C-84A4-48EA3A81DC3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9E49288-E084-43F5-8847-65F84EC849E7}"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8F983B5-866B-4E77-843C-66666866D00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9C8364D-A1B7-499C-AB9B-6E1422677B82}"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365E869-ABD0-4F52-8575-E23E0ECCBF2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B693542-90E8-459E-9AB9-EF97FECE64A2}"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1662970-026A-4991-B1CD-96F926A1EA1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49672D3C-6A96-48DD-872E-27B76EC76BE5}"/>
              </a:ext>
            </a:extLst>
          </p:cNvPr>
          <p:cNvSpPr txBox="1">
            <a:spLocks noGrp="1"/>
          </p:cNvSpPr>
          <p:nvPr>
            <p:ph type="body" sz="quarter" idx="1"/>
          </p:nvPr>
        </p:nvSpPr>
        <p:spPr/>
        <p:txBody>
          <a:bodyPr/>
          <a:lstStyle/>
          <a:p>
            <a:pPr lvl="0"/>
            <a:r>
              <a:rPr lang="it-IT"/>
              <a:t>The exchange of opinions is always essential in order to take the best decision in terms of preventing conflicts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99D6445A-061C-474E-9698-63C94D78A8A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D5AD144-1B49-457D-BBD1-8E3A47C51F95}"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2EC8703-C99C-4F3C-8887-AC606206D5C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854A5B6-2198-4A29-B333-A8A1617AEB04}"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B758444-7610-472D-809F-C7623E7CC8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402FF0A-29F3-4204-A8AE-6172CB2390FC}"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A0DFFDB3-75ED-4935-B9B7-6184CE2B98D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27CA72B-1913-4589-892F-F004AB1F08BA}"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81D190F9-FFE8-49D1-81FE-A52BF81D277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0CFAD40-8C36-4542-8808-38AB91C47C78}"/>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8D451E85-A801-4063-94C6-E3183944215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97016A4-9A93-474F-9BB4-D58C4F7F89C8}"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3D5940F-AD90-4C05-9E98-C3766DA0B09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C32B710-3B43-495C-90B4-75FDCE0B5F6E}"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78E9A87-3E65-4FB8-B3E8-21FC40091FF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711331B-9C15-400F-B60B-056775B2E450}"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0CAB1B0-2AFA-4DEA-8363-DA111C594E8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3BEA174-01A8-483C-B2ED-64ED7AB299B9}"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C1FC13BF-9D9A-489D-BC76-25A69BC53F7A}"/>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EBBDEFDA-A129-490D-B8D6-408B354676B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8A66741-8A63-4A47-B8D3-63AAC4C6A31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A0A57C9-46F6-45FB-A1FD-70A0391FE0B5}"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5C19405-B0B4-449A-9B2F-BD1B99E0CD4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3DEBEB6-BE45-4533-813A-42B693A39548}"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7969853-56BB-46A6-9633-185A208418F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7E2E7BC-8CE2-4958-8140-6114C8B682FB}"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3AA62935-7A52-413C-A9CC-AFCB1623BD1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DB57CA7-1DC2-4302-8649-C9E9EB059F0B}"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6D6C7EDB-6B36-4BD2-BA62-265C33C00AA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AEAD89F7-0C1F-46BD-83DA-B378BBB638E5}"/>
              </a:ext>
            </a:extLst>
          </p:cNvPr>
          <p:cNvSpPr txBox="1">
            <a:spLocks noGrp="1"/>
          </p:cNvSpPr>
          <p:nvPr>
            <p:ph type="body" sz="quarter" idx="1"/>
          </p:nvPr>
        </p:nvSpPr>
        <p:spPr/>
        <p:txBody>
          <a:bodyPr/>
          <a:lstStyle/>
          <a:p>
            <a:pPr lvl="0"/>
            <a:r>
              <a:rPr lang="it-IT"/>
              <a:t>The operational cooperation means the involvement of the national authorities in the investigations; the involvement in the execution of the investigative measures is one of the most relevant issues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96B787E4-788D-4375-85FB-7812099F560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ED3F14-78A0-4166-8CD2-AC81AFDB0183}"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4483A25-E7A7-435A-9DD7-993121C16CA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42EBD42-AC63-4111-9132-37E946639FF5}"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7F2CB8D-5495-4D5A-A15B-F97CBEE18AA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6DD8151-1851-4C6E-9DC3-72CF4A98C5FD}"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ADFCFC87-FAC9-49AA-B2B7-87913C7A0F3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80B0CE1-912C-4CD3-A0FA-F9E6CAA50528}"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11E66A87-8A95-45EF-B19A-91BB63AFEE8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FEA317B7-6B24-49B6-8D34-0C651FEF3E9E}"/>
              </a:ext>
            </a:extLst>
          </p:cNvPr>
          <p:cNvSpPr txBox="1">
            <a:spLocks noGrp="1"/>
          </p:cNvSpPr>
          <p:nvPr>
            <p:ph type="body" sz="quarter" idx="1"/>
          </p:nvPr>
        </p:nvSpPr>
        <p:spPr/>
        <p:txBody>
          <a:bodyPr/>
          <a:lstStyle/>
          <a:p>
            <a:pPr lvl="0"/>
            <a:r>
              <a:rPr lang="it-IT"/>
              <a:t>The possibility for national authorities to adopt urgent measures in investigations on allegations falling into the EPPO competence, before the EPPO starts the investigation, is another demonstration of operational cooperation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8B19F09-82B1-4DBE-B178-BA680760823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21BECF1-68AF-48D4-8061-28ABC033FBBF}"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118A4C86-3781-4D83-8AB0-46F1E58C401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26E7496-7EF4-419D-8890-2464C2FF9B55}"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5B0766A-AC57-42D4-A65B-9C9EE2D7FCF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F7BC3F-DF9D-4B37-B40B-B8FF588E7E93}"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B5D7A8A3-44AC-4732-A0AE-38DBD293113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2EAA306-4A6B-4BD7-AF28-F807082EEDC0}"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80247254-E8ED-4FBB-A71E-F9C17D62A1C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8244677D-AB38-4643-A9D7-6DA68DE8AB45}"/>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88ADDDB0-CA14-45A2-AC85-38AE98420F7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524AE0A-92DA-4CC2-97E4-F868251689C2}"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051C735B-B802-482C-A40A-3FA1D97B826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8C1AD01-1558-4ECC-A835-D674F98D3D1E}"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12EE11C-022B-497E-810E-0639A72D627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C53FBAD-88D5-4F05-9B91-0E32EA3331BB}"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6760A275-AA08-4AEB-99E7-54F61B31F8E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D2EFDD1-F921-4C1E-A24E-E48FE117A2D4}"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ED1C07A0-7F69-42A5-96F3-CD21CEBAA89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75BAE26C-1C8D-47F2-9292-FC4F4D538E06}"/>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07C3657-6432-4BB9-AA5F-306860DD3FA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395C0D4-5C3F-46B7-9390-703D61C8EA87}"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2C053F6-7C9C-4988-A73C-AD298769FB6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A900C91-E11C-4B2A-B142-B637997FDD6F}"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DCD2110-123D-4FD5-8A9B-C64149445A7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B6C3B74-E8D0-42BB-879B-FA7963B02306}"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5B553F88-B412-4F31-9E2B-EE336CB2E3A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529ECC1-FAC3-4F74-867F-675C5D01F70B}"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592E2793-25C3-495F-BA6E-40EA8165E17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2B717F31-8EAC-43A3-9F66-C51ED9DB0852}"/>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A9B7497-3749-453D-9B6C-C668B5FED7F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783CB12-E1A7-43C8-96C7-7A1AD8ED7924}"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A04491A-B311-482E-BDCF-BC47317C8DF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01841D8-C515-40D9-B9B9-DFF83FBCA172}"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2F37623-2917-4F8F-9475-E3A608CFE38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7510868-B110-4D6D-A6F1-8B702E7BA024}"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E8D22D73-4987-4B48-9D48-1EEB21C9997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CAC5722-5808-48B5-B446-AB87C18D7BF6}"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4CE130A-F59A-4E71-B482-C130E0519EF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A5A9CF0A-406D-405E-B6FC-E75F49851EC9}"/>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17F99F4-1EA1-4B41-A64A-C2102E1AB97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47FFF5E-189D-4522-B9D4-2AF20D505A71}"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A17D576-B26D-411A-9AAA-F87A3732814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81BDE38-2F50-471A-BDB4-54DA86A83313}"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0F011C2-1411-4F3B-8A88-2F7C8D24C45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13512A9-2E40-48A2-9D3A-BFA20EB3902E}"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6D56CE38-ADC1-4CAB-A8CF-EF51FB9C769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89896F1-4663-45C1-9199-3F2798F44B87}"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EDD8DCF-5D13-4125-BECD-6598A83292C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E99E62AC-992C-4B82-BF3B-E4E79A93D083}"/>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FBC00BB-557F-4880-A516-DCA797D5ACB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18A3F96-73BA-49D0-BC1C-D6FC4614B19A}"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D67A3F7-3532-435A-8D8B-A8E08A06194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6EA2E36-5839-43C2-964B-CF3C30160092}"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D8E15AF-82CD-4614-B194-605C44847E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EB35817-9EFC-4764-95E7-0CD414571235}"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2EB89B8E-580D-4AE4-9F3F-C2C6578AA45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5D1E10D-D257-4A65-A7E2-4343FAE7F443}"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56C442D9-4006-4176-BCD1-E03A0E74E818}"/>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00C430E3-0D8E-4553-8C71-7449568D8379}"/>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AE3FF842-6DE3-45EB-84A2-29DB0C420C4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6D3D921-17A6-40C7-B459-E21AAE8D2749}"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CD3D23B-6053-49B4-A2B7-9E113A600C8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8A3DC1-309B-4188-AEF3-D7D7BC17B540}"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C5E3004-EA75-483C-9193-CA5F67046F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C6D1D42-9106-46BB-96B1-C1D2628062B7}"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8359DE74-E158-4889-940B-A9A656C79B0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3B88B13-F2B0-42E7-B2F2-3DA2CB40D672}"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A795AFE-73CC-4395-8B28-97D440626D3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D38BE4D-6D28-40B5-A877-CC2BB8EC854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6FF265E9-E1EC-4F82-93BA-97FD12EA2DF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B8EE825-942F-4089-8A7C-FCBBDE727081}"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552B319B-3EA4-4661-B4E6-E9776E7320F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E31E94B-1F9C-4AEE-B661-A37F9B12C172}"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BD87C8A-0A05-4F8F-999F-BD619004C30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236F0BE-1B4A-4C07-BA18-79151FA403C0}"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5508B24B-1023-4D83-B741-64599213CFF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B8B720-6433-42F1-AEFD-5826083C92CE}"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AFAC0953-CAAC-4B57-89B0-5B1C4F7626B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BF6FC2E4-4B94-4893-917C-234381AB88FE}"/>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6DB004BB-E3D2-4135-BAA4-65E4A3203A0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C2C2009-E400-4EE0-88B4-28F575A28FF7}"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66AA5C0-6C20-4E18-BB7D-30C701770AE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7F5515-8038-4F96-821F-E1BEC9E3E7F9}"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650A71C-DAAF-4827-B726-998C92124BC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281CDD0-1512-4BF0-A42C-5F62831C6A5A}"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EBB4B4F-269C-44CD-B100-7728CAE444D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058532F-84A6-419B-A522-999056948490}"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358E77CF-B4A2-4D32-9F67-151AD7D13AD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488ECEE-6518-4CF9-A955-98AA05964FC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4B8BFD5-ABB3-4728-A33A-F0A1E697CF0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BB800D3-B9E4-4965-838E-C7513843418C}"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E4E280F-DEA3-4A08-B7D1-E81ACD8724A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ADE2B13-C97B-4FCE-801A-78B39DF239F0}"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054421C-A91F-482D-8BE7-6A04CB6D515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DDCC1B9-4018-4F21-93F1-D71716C37570}"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2543EB24-8795-42FC-9E6F-7D2D542D65F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E79238-1E49-44DA-9D0C-727595FC3B04}"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96A40847-5216-4BA1-BCCF-93B90103139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FCD9B3B9-59FC-48AA-A2F8-62FF3782ABF3}"/>
              </a:ext>
            </a:extLst>
          </p:cNvPr>
          <p:cNvSpPr txBox="1">
            <a:spLocks noGrp="1"/>
          </p:cNvSpPr>
          <p:nvPr>
            <p:ph type="body" sz="quarter" idx="1"/>
          </p:nvPr>
        </p:nvSpPr>
        <p:spPr/>
        <p:txBody>
          <a:bodyPr/>
          <a:lstStyle/>
          <a:p>
            <a:pPr lvl="0"/>
            <a:r>
              <a:rPr lang="it-IT"/>
              <a:t>Early stage: obligations of the national authorities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191A09E-120A-4550-ABEE-4755916996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0453DD6-BD55-416E-8C90-B369748C6C3D}"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A181F1C-1364-4C16-8ED3-D326F6E3D3A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A03F57F-CA3A-4ECF-B624-ACE3FD58A9FC}"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0B1200C-2AD9-4B0B-B47D-A8A03B4B6DE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B4AD03D-89E1-4DBB-86E1-8AC2BBD48972}"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2AD6E415-25F2-436E-A539-AE1E10A8ED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125A02B-783F-4B5B-AD48-FBE618E6C0DB}"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AF00BB88-EDF8-464E-81C9-C0990BE95FE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99BDC4A8-BC50-4ACE-9644-01773C95AE10}"/>
              </a:ext>
            </a:extLst>
          </p:cNvPr>
          <p:cNvSpPr txBox="1">
            <a:spLocks noGrp="1"/>
          </p:cNvSpPr>
          <p:nvPr>
            <p:ph type="body" sz="quarter" idx="1"/>
          </p:nvPr>
        </p:nvSpPr>
        <p:spPr/>
        <p:txBody>
          <a:bodyPr/>
          <a:lstStyle/>
          <a:p>
            <a:pPr lvl="0"/>
            <a:r>
              <a:rPr lang="it-IT"/>
              <a:t>Some examples of the meaning of the expression “national authorities”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AE4E57CF-F969-4C1F-BDA0-BD47A6ECCBA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D5CC47B-66CE-4F5E-968E-166E29A2C65B}"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9511D9E-CE03-4A1E-8385-6D08B75FB76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98F7DA7-F91A-4E42-9D6C-A15F91175747}"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EE9F59E-40B9-41D2-88D4-5548A2B9140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0376525-BE5E-4D3F-8C77-27AD0335C3D6}"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D66BEC9D-4086-4625-B0EB-28DE276263A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6B65F95-41F4-45D4-A465-5A652ED1CEAB}"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FC9143A-0EA3-49AD-884E-DE469BD9238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239310D7-0A4E-40A6-A2F8-9EE2C9C90C3A}"/>
              </a:ext>
            </a:extLst>
          </p:cNvPr>
          <p:cNvSpPr txBox="1">
            <a:spLocks noGrp="1"/>
          </p:cNvSpPr>
          <p:nvPr>
            <p:ph type="body" sz="quarter" idx="1"/>
          </p:nvPr>
        </p:nvSpPr>
        <p:spPr/>
        <p:txBody>
          <a:bodyPr/>
          <a:lstStyle/>
          <a:p>
            <a:pPr lvl="0"/>
            <a:r>
              <a:rPr lang="it-IT"/>
              <a:t>IN this case the national authority becomes aware that the allegation falls into the EPPO competence when the national investigation has already started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4552C3B-CFD1-416F-9BFC-6D67D9EA173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F98A688-A3EE-4179-AF06-76FE19BBB778}"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F8DDDE0-047A-4F84-8E70-5DA3296A3EA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0B72F7E-F7A3-4817-8684-5C136245ECCC}"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46F9FDA-70ED-41D1-8693-6F36AF9EBB9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E97AEA5-8941-4A51-8330-10817285E44B}"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C85D409-367E-4740-BC57-E25CE304856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1ADD4E5-8DDF-4339-903B-1176D324AFDD}"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FB57853E-672E-417B-9664-4445BD549A71}"/>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12DBE3A0-9BF8-4469-90A7-68B13C245272}"/>
              </a:ext>
            </a:extLst>
          </p:cNvPr>
          <p:cNvSpPr txBox="1">
            <a:spLocks noGrp="1"/>
          </p:cNvSpPr>
          <p:nvPr>
            <p:ph type="body" sz="quarter" idx="1"/>
          </p:nvPr>
        </p:nvSpPr>
        <p:spPr/>
        <p:txBody>
          <a:bodyPr/>
          <a:lstStyle/>
          <a:p>
            <a:pPr lvl="0"/>
            <a:r>
              <a:rPr lang="it-IT"/>
              <a:t>IN this case the coordination national authority/EPPO aimes at avoiding conflicts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1FBA109-9D93-43E1-9F78-A9C0966F699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160F124-7D75-41D9-A299-1DB19C2A2DAF}"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65B055E-6BE5-4C5F-B442-04697696C0B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47F93F8-07A6-4714-BA0C-E7B964187588}"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C697206-C04F-47A8-BFD8-F74EBD3616F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A8AB31D-A3C2-493B-9E7B-60A031B80FAC}"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3E66CC3C-667A-441B-B8A5-46D2BE2DB05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B66CC09-1764-46F0-96F8-6666A5D7A873}"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B51E8F5F-E364-42F8-BEDD-9A3E7E56FB47}"/>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06FBA641-037A-493C-AA47-6A07F3B5F6D2}"/>
              </a:ext>
            </a:extLst>
          </p:cNvPr>
          <p:cNvSpPr txBox="1">
            <a:spLocks noGrp="1"/>
          </p:cNvSpPr>
          <p:nvPr>
            <p:ph type="body" sz="quarter" idx="1"/>
          </p:nvPr>
        </p:nvSpPr>
        <p:spPr/>
        <p:txBody>
          <a:bodyPr/>
          <a:lstStyle/>
          <a:p>
            <a:pPr lvl="0"/>
            <a:r>
              <a:rPr lang="it-IT"/>
              <a:t>The other way around: the EPPO is aware of allegations falling into the national authority competence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6C6BCA28-0867-4DEB-8088-06C1A6551D2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D9C794B-C551-4804-B0BF-6A9C04C4EA24}"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464EF24-D1E6-46C5-BBE6-7B73EC28E77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6DC380-9800-4D8A-9268-1CA848DF572B}"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9D9D021-DBBA-4B2E-B791-1B836F5B3E6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A99E5C4-12C3-42B1-A279-2DEB2F4D49C5}"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C6D82DE8-3A9A-4C62-A96C-00F33DBF345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3A01EBC-4A8B-4A2A-8040-2D021B50001C}"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8B649C1-7FFC-4824-B868-2B5C9A4FF3D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39F0C9B-AE5C-40A9-8C24-797CBCBC7E37}"/>
              </a:ext>
            </a:extLst>
          </p:cNvPr>
          <p:cNvSpPr txBox="1">
            <a:spLocks noGrp="1"/>
          </p:cNvSpPr>
          <p:nvPr>
            <p:ph type="body" sz="quarter" idx="1"/>
          </p:nvPr>
        </p:nvSpPr>
        <p:spPr/>
        <p:txBody>
          <a:bodyPr/>
          <a:lstStyle/>
          <a:p>
            <a:pPr lvl="0"/>
            <a:r>
              <a:rPr lang="it-IT"/>
              <a:t>A provision aiming at preventing conflicts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DE366-81FA-4893-8F2F-3AA9B000E9C4}"/>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E7AA365A-62CD-4257-B340-7683213BB0EF}"/>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14E20E9D-18FB-4870-973F-3356CDBA5E1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57ABE379-B631-438E-BC1B-3E86F21F0349}"/>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91F7B47F-0958-4338-9B95-DEB77BF14477}"/>
              </a:ext>
            </a:extLst>
          </p:cNvPr>
          <p:cNvSpPr txBox="1">
            <a:spLocks noGrp="1"/>
          </p:cNvSpPr>
          <p:nvPr>
            <p:ph type="sldNum" sz="quarter" idx="8"/>
          </p:nvPr>
        </p:nvSpPr>
        <p:spPr/>
        <p:txBody>
          <a:bodyPr/>
          <a:lstStyle>
            <a:lvl1pPr>
              <a:defRPr/>
            </a:lvl1pPr>
          </a:lstStyle>
          <a:p>
            <a:pPr lvl="0"/>
            <a:fld id="{E7C71701-B2FA-4330-8B3B-47BC27D1C476}" type="slidenum">
              <a:t>‹#›</a:t>
            </a:fld>
            <a:endParaRPr lang="it-IT"/>
          </a:p>
        </p:txBody>
      </p:sp>
    </p:spTree>
    <p:extLst>
      <p:ext uri="{BB962C8B-B14F-4D97-AF65-F5344CB8AC3E}">
        <p14:creationId xmlns:p14="http://schemas.microsoft.com/office/powerpoint/2010/main" val="173423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526D1-9205-4E07-A34D-EB339AB3B365}"/>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F650B405-801E-4AFD-A316-F9E3657D555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DA0AF5BB-7107-470E-A8FA-78F23CFD4402}"/>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48F4C585-A41E-4D44-9DD4-5318A77F6EB7}"/>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69BAB7D3-9D27-465B-8F23-B8C293953751}"/>
              </a:ext>
            </a:extLst>
          </p:cNvPr>
          <p:cNvSpPr txBox="1">
            <a:spLocks noGrp="1"/>
          </p:cNvSpPr>
          <p:nvPr>
            <p:ph type="sldNum" sz="quarter" idx="8"/>
          </p:nvPr>
        </p:nvSpPr>
        <p:spPr/>
        <p:txBody>
          <a:bodyPr/>
          <a:lstStyle>
            <a:lvl1pPr>
              <a:defRPr/>
            </a:lvl1pPr>
          </a:lstStyle>
          <a:p>
            <a:pPr lvl="0"/>
            <a:fld id="{ADB1046E-16BD-434B-B2B1-3ECD7A792D97}" type="slidenum">
              <a:t>‹#›</a:t>
            </a:fld>
            <a:endParaRPr lang="it-IT"/>
          </a:p>
        </p:txBody>
      </p:sp>
    </p:spTree>
    <p:extLst>
      <p:ext uri="{BB962C8B-B14F-4D97-AF65-F5344CB8AC3E}">
        <p14:creationId xmlns:p14="http://schemas.microsoft.com/office/powerpoint/2010/main" val="271785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422C8-AADB-4E8A-9DA9-897712F17E8D}"/>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AB5CC17A-E7FC-4B90-B198-2E5E4CE53590}"/>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2337B6CB-4CF5-4054-B629-89B6A4B53D6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95789C85-4F48-40C1-807B-67E1E0630FA1}"/>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446BD33A-64AD-4EB5-9C6C-74121ECB8023}"/>
              </a:ext>
            </a:extLst>
          </p:cNvPr>
          <p:cNvSpPr txBox="1">
            <a:spLocks noGrp="1"/>
          </p:cNvSpPr>
          <p:nvPr>
            <p:ph type="sldNum" sz="quarter" idx="8"/>
          </p:nvPr>
        </p:nvSpPr>
        <p:spPr/>
        <p:txBody>
          <a:bodyPr/>
          <a:lstStyle>
            <a:lvl1pPr>
              <a:defRPr/>
            </a:lvl1pPr>
          </a:lstStyle>
          <a:p>
            <a:pPr lvl="0"/>
            <a:fld id="{EF5B0ECB-229A-4899-A1D2-C45CCC0ADE67}" type="slidenum">
              <a:t>‹#›</a:t>
            </a:fld>
            <a:endParaRPr lang="it-IT"/>
          </a:p>
        </p:txBody>
      </p:sp>
    </p:spTree>
    <p:extLst>
      <p:ext uri="{BB962C8B-B14F-4D97-AF65-F5344CB8AC3E}">
        <p14:creationId xmlns:p14="http://schemas.microsoft.com/office/powerpoint/2010/main" val="1515625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5013431-9C55-4AA2-864C-ACB010C9F06F}"/>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197B56B6-604B-4C42-AF26-D9FCE8FC4095}"/>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B389186B-4082-4BD1-894B-6EE93D8984BE}"/>
              </a:ext>
            </a:extLst>
          </p:cNvPr>
          <p:cNvSpPr txBox="1">
            <a:spLocks noGrp="1"/>
          </p:cNvSpPr>
          <p:nvPr>
            <p:ph type="sldNum" sz="quarter" idx="8"/>
          </p:nvPr>
        </p:nvSpPr>
        <p:spPr/>
        <p:txBody>
          <a:bodyPr/>
          <a:lstStyle>
            <a:lvl1pPr>
              <a:defRPr/>
            </a:lvl1pPr>
          </a:lstStyle>
          <a:p>
            <a:pPr lvl="0"/>
            <a:fld id="{461FCA76-257D-4B10-9521-1C2932CB9F09}" type="slidenum">
              <a:t>‹#›</a:t>
            </a:fld>
            <a:endParaRPr lang="it-IT"/>
          </a:p>
        </p:txBody>
      </p:sp>
      <p:sp>
        <p:nvSpPr>
          <p:cNvPr id="5" name="Titolo 4">
            <a:extLst>
              <a:ext uri="{FF2B5EF4-FFF2-40B4-BE49-F238E27FC236}">
                <a16:creationId xmlns:a16="http://schemas.microsoft.com/office/drawing/2014/main" id="{37052A2D-A509-4DAF-AD16-7F491847DEB8}"/>
              </a:ext>
            </a:extLst>
          </p:cNvPr>
          <p:cNvSpPr txBox="1">
            <a:spLocks noGrp="1"/>
          </p:cNvSpPr>
          <p:nvPr>
            <p:ph type="title" idx="4294967295"/>
          </p:nvPr>
        </p:nvSpPr>
        <p:spPr>
          <a:xfrm>
            <a:off x="671946" y="301322"/>
            <a:ext cx="12095052" cy="1261798"/>
          </a:xfrm>
        </p:spPr>
        <p:txBody>
          <a:bodyPr/>
          <a:lstStyle>
            <a:lvl1pPr>
              <a:defRPr lang="it-IT"/>
            </a:lvl1pPr>
          </a:lstStyle>
          <a:p>
            <a:pPr lvl="0"/>
            <a:endParaRPr lang="it-IT"/>
          </a:p>
        </p:txBody>
      </p:sp>
      <p:sp>
        <p:nvSpPr>
          <p:cNvPr id="6" name="Segnaposto testo 5">
            <a:extLst>
              <a:ext uri="{FF2B5EF4-FFF2-40B4-BE49-F238E27FC236}">
                <a16:creationId xmlns:a16="http://schemas.microsoft.com/office/drawing/2014/main" id="{DCC46A57-D1C8-431C-B96C-92A109267F5F}"/>
              </a:ext>
            </a:extLst>
          </p:cNvPr>
          <p:cNvSpPr txBox="1">
            <a:spLocks noGrp="1"/>
          </p:cNvSpPr>
          <p:nvPr>
            <p:ph type="body" idx="4294967295"/>
          </p:nvPr>
        </p:nvSpPr>
        <p:spPr>
          <a:xfrm>
            <a:off x="671946" y="1768678"/>
            <a:ext cx="12095052" cy="4384081"/>
          </a:xfrm>
        </p:spPr>
        <p:txBody>
          <a:bodyPr/>
          <a:lstStyle>
            <a:lvl1pPr>
              <a:spcBef>
                <a:spcPts val="1415"/>
              </a:spcBef>
              <a:buNone/>
              <a:defRPr lang="it-IT"/>
            </a:lvl1pPr>
          </a:lstStyle>
          <a:p>
            <a:pPr lvl="0"/>
            <a:endParaRPr lang="it-IT"/>
          </a:p>
        </p:txBody>
      </p:sp>
    </p:spTree>
    <p:extLst>
      <p:ext uri="{BB962C8B-B14F-4D97-AF65-F5344CB8AC3E}">
        <p14:creationId xmlns:p14="http://schemas.microsoft.com/office/powerpoint/2010/main" val="282977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D4B8-14BF-4E4B-906E-DE95A7438EA2}"/>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0897B3B4-8E0B-4370-929B-E6370D94262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F27EC4E1-4E68-4DC6-856C-59B9D27FC5E6}"/>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10B16F4E-A24B-440B-9066-B0A769721347}"/>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1BCFB9FF-203F-4FEA-9F0F-5C3206EA57F4}"/>
              </a:ext>
            </a:extLst>
          </p:cNvPr>
          <p:cNvSpPr txBox="1">
            <a:spLocks noGrp="1"/>
          </p:cNvSpPr>
          <p:nvPr>
            <p:ph type="sldNum" sz="quarter" idx="8"/>
          </p:nvPr>
        </p:nvSpPr>
        <p:spPr/>
        <p:txBody>
          <a:bodyPr/>
          <a:lstStyle>
            <a:lvl1pPr>
              <a:defRPr/>
            </a:lvl1pPr>
          </a:lstStyle>
          <a:p>
            <a:pPr lvl="0"/>
            <a:fld id="{34071FD2-6206-4B62-9766-72E2B8CFD33F}" type="slidenum">
              <a:t>‹#›</a:t>
            </a:fld>
            <a:endParaRPr lang="it-IT"/>
          </a:p>
        </p:txBody>
      </p:sp>
    </p:spTree>
    <p:extLst>
      <p:ext uri="{BB962C8B-B14F-4D97-AF65-F5344CB8AC3E}">
        <p14:creationId xmlns:p14="http://schemas.microsoft.com/office/powerpoint/2010/main" val="262282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A6F6D-4277-4577-9D1F-CA0EF53D4157}"/>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60E0D149-BE86-4952-A0DF-99FEFB9C07C5}"/>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FE9016CE-4491-496E-B9C2-8CBC4F15760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7FF0ADB0-9A29-4775-B8B0-3FEF1C0CA459}"/>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771FEBD4-6974-4924-801D-5139AC4433A3}"/>
              </a:ext>
            </a:extLst>
          </p:cNvPr>
          <p:cNvSpPr txBox="1">
            <a:spLocks noGrp="1"/>
          </p:cNvSpPr>
          <p:nvPr>
            <p:ph type="sldNum" sz="quarter" idx="8"/>
          </p:nvPr>
        </p:nvSpPr>
        <p:spPr/>
        <p:txBody>
          <a:bodyPr/>
          <a:lstStyle>
            <a:lvl1pPr>
              <a:defRPr/>
            </a:lvl1pPr>
          </a:lstStyle>
          <a:p>
            <a:pPr lvl="0"/>
            <a:fld id="{3AFEA838-059B-4751-8C50-CEDC3C5F8D6F}" type="slidenum">
              <a:t>‹#›</a:t>
            </a:fld>
            <a:endParaRPr lang="it-IT"/>
          </a:p>
        </p:txBody>
      </p:sp>
    </p:spTree>
    <p:extLst>
      <p:ext uri="{BB962C8B-B14F-4D97-AF65-F5344CB8AC3E}">
        <p14:creationId xmlns:p14="http://schemas.microsoft.com/office/powerpoint/2010/main" val="118200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1E5B9-1623-400D-BAB4-11F68268E987}"/>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1C49A158-B347-4BC2-9CB2-B2650E190E8C}"/>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C8EE8B0D-0F34-4C37-9D8D-438B5B89DCB0}"/>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B9AB03B7-6D62-4761-A4AA-F4BE2190271F}"/>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61B257A4-5599-4827-8685-B5586A7ED64F}"/>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3FAF7C09-7607-43E9-ACED-BE6BAE1987D5}"/>
              </a:ext>
            </a:extLst>
          </p:cNvPr>
          <p:cNvSpPr txBox="1">
            <a:spLocks noGrp="1"/>
          </p:cNvSpPr>
          <p:nvPr>
            <p:ph type="sldNum" sz="quarter" idx="8"/>
          </p:nvPr>
        </p:nvSpPr>
        <p:spPr/>
        <p:txBody>
          <a:bodyPr/>
          <a:lstStyle>
            <a:lvl1pPr>
              <a:defRPr/>
            </a:lvl1pPr>
          </a:lstStyle>
          <a:p>
            <a:pPr lvl="0"/>
            <a:fld id="{02ECA8A3-2785-470F-A008-4A33EF84767D}" type="slidenum">
              <a:t>‹#›</a:t>
            </a:fld>
            <a:endParaRPr lang="it-IT"/>
          </a:p>
        </p:txBody>
      </p:sp>
    </p:spTree>
    <p:extLst>
      <p:ext uri="{BB962C8B-B14F-4D97-AF65-F5344CB8AC3E}">
        <p14:creationId xmlns:p14="http://schemas.microsoft.com/office/powerpoint/2010/main" val="316561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34A7-8033-4A0D-9590-3767EA2FEB38}"/>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9B4B9062-7857-478D-BE4E-53000515F4F9}"/>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6724F34D-7C01-42FB-A8C2-B5E5AD72E87F}"/>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178C5AC5-306B-4890-B806-61A7AFB638F1}"/>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996E95BE-C157-4698-A678-089F6A563C42}"/>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941723BB-1D7A-425E-A92E-A6C885E87F03}"/>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E554F363-784A-4FC1-95B7-5989C5C01CE0}"/>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F02C61E9-6B2B-4556-8863-90BD33B23F79}"/>
              </a:ext>
            </a:extLst>
          </p:cNvPr>
          <p:cNvSpPr txBox="1">
            <a:spLocks noGrp="1"/>
          </p:cNvSpPr>
          <p:nvPr>
            <p:ph type="sldNum" sz="quarter" idx="8"/>
          </p:nvPr>
        </p:nvSpPr>
        <p:spPr/>
        <p:txBody>
          <a:bodyPr/>
          <a:lstStyle>
            <a:lvl1pPr>
              <a:defRPr/>
            </a:lvl1pPr>
          </a:lstStyle>
          <a:p>
            <a:pPr lvl="0"/>
            <a:fld id="{AEB8117C-20CC-4C7C-B66E-F52D5CCFFD1C}" type="slidenum">
              <a:t>‹#›</a:t>
            </a:fld>
            <a:endParaRPr lang="it-IT"/>
          </a:p>
        </p:txBody>
      </p:sp>
    </p:spTree>
    <p:extLst>
      <p:ext uri="{BB962C8B-B14F-4D97-AF65-F5344CB8AC3E}">
        <p14:creationId xmlns:p14="http://schemas.microsoft.com/office/powerpoint/2010/main" val="3176100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540B-D957-4755-BA51-B0CBD6F38318}"/>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386A552B-C500-4EB4-8F1A-92A29DCC0B3C}"/>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62D2DE96-C224-4C75-841D-96274A235663}"/>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8BC609A8-58F9-4C9B-B42C-F5E730235155}"/>
              </a:ext>
            </a:extLst>
          </p:cNvPr>
          <p:cNvSpPr txBox="1">
            <a:spLocks noGrp="1"/>
          </p:cNvSpPr>
          <p:nvPr>
            <p:ph type="sldNum" sz="quarter" idx="8"/>
          </p:nvPr>
        </p:nvSpPr>
        <p:spPr/>
        <p:txBody>
          <a:bodyPr/>
          <a:lstStyle>
            <a:lvl1pPr>
              <a:defRPr/>
            </a:lvl1pPr>
          </a:lstStyle>
          <a:p>
            <a:pPr lvl="0"/>
            <a:fld id="{BE625FAD-7885-4FAD-A0F5-DB5F3968FFF8}" type="slidenum">
              <a:t>‹#›</a:t>
            </a:fld>
            <a:endParaRPr lang="it-IT"/>
          </a:p>
        </p:txBody>
      </p:sp>
    </p:spTree>
    <p:extLst>
      <p:ext uri="{BB962C8B-B14F-4D97-AF65-F5344CB8AC3E}">
        <p14:creationId xmlns:p14="http://schemas.microsoft.com/office/powerpoint/2010/main" val="91643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906041-9EA1-4E92-BE75-42F7D302B75C}"/>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0AC99251-2666-40DC-A6BB-8259B84A1B95}"/>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39A46EB5-0AAB-473A-A2DF-5DD6943C4C63}"/>
              </a:ext>
            </a:extLst>
          </p:cNvPr>
          <p:cNvSpPr txBox="1">
            <a:spLocks noGrp="1"/>
          </p:cNvSpPr>
          <p:nvPr>
            <p:ph type="sldNum" sz="quarter" idx="8"/>
          </p:nvPr>
        </p:nvSpPr>
        <p:spPr/>
        <p:txBody>
          <a:bodyPr/>
          <a:lstStyle>
            <a:lvl1pPr>
              <a:defRPr/>
            </a:lvl1pPr>
          </a:lstStyle>
          <a:p>
            <a:pPr lvl="0"/>
            <a:fld id="{88CDE070-E540-4DD6-9EC2-6E7A00E7A4F4}" type="slidenum">
              <a:t>‹#›</a:t>
            </a:fld>
            <a:endParaRPr lang="it-IT"/>
          </a:p>
        </p:txBody>
      </p:sp>
    </p:spTree>
    <p:extLst>
      <p:ext uri="{BB962C8B-B14F-4D97-AF65-F5344CB8AC3E}">
        <p14:creationId xmlns:p14="http://schemas.microsoft.com/office/powerpoint/2010/main" val="250916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85959-6703-4C02-801F-9D95EE8A86C8}"/>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7F083672-9613-47CC-813F-B031EA524A08}"/>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BFA56FF3-BD38-46E5-9391-6E672B2AEF64}"/>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6EE7AFDB-B69D-4C69-8C82-F62C3C8F811E}"/>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46425589-B0C1-4DDA-800D-570279530DFA}"/>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D5A01562-BE35-4FF6-8E60-DE34C8E92590}"/>
              </a:ext>
            </a:extLst>
          </p:cNvPr>
          <p:cNvSpPr txBox="1">
            <a:spLocks noGrp="1"/>
          </p:cNvSpPr>
          <p:nvPr>
            <p:ph type="sldNum" sz="quarter" idx="8"/>
          </p:nvPr>
        </p:nvSpPr>
        <p:spPr/>
        <p:txBody>
          <a:bodyPr/>
          <a:lstStyle>
            <a:lvl1pPr>
              <a:defRPr/>
            </a:lvl1pPr>
          </a:lstStyle>
          <a:p>
            <a:pPr lvl="0"/>
            <a:fld id="{64E330AF-003B-47EB-A25F-F09BC603EC2A}" type="slidenum">
              <a:t>‹#›</a:t>
            </a:fld>
            <a:endParaRPr lang="it-IT"/>
          </a:p>
        </p:txBody>
      </p:sp>
    </p:spTree>
    <p:extLst>
      <p:ext uri="{BB962C8B-B14F-4D97-AF65-F5344CB8AC3E}">
        <p14:creationId xmlns:p14="http://schemas.microsoft.com/office/powerpoint/2010/main" val="244044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D768-91A8-43DD-B5AB-90924C4E660D}"/>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6D8EF5DE-B61F-4E8F-B6F1-8F8655135686}"/>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C5335B9D-2216-4582-9499-760693323975}"/>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E8C7816E-6E3A-4CCB-987C-2DC12EFFAE30}"/>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A1F77205-64FF-47B8-B1C7-D722BA1348A2}"/>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79D748F0-0EDB-4174-AE3C-52C858D4F1F3}"/>
              </a:ext>
            </a:extLst>
          </p:cNvPr>
          <p:cNvSpPr txBox="1">
            <a:spLocks noGrp="1"/>
          </p:cNvSpPr>
          <p:nvPr>
            <p:ph type="sldNum" sz="quarter" idx="8"/>
          </p:nvPr>
        </p:nvSpPr>
        <p:spPr/>
        <p:txBody>
          <a:bodyPr/>
          <a:lstStyle>
            <a:lvl1pPr>
              <a:defRPr/>
            </a:lvl1pPr>
          </a:lstStyle>
          <a:p>
            <a:pPr lvl="0"/>
            <a:fld id="{35DE5768-233B-4CD4-A610-0F6CB9DB1AEE}" type="slidenum">
              <a:t>‹#›</a:t>
            </a:fld>
            <a:endParaRPr lang="it-IT"/>
          </a:p>
        </p:txBody>
      </p:sp>
    </p:spTree>
    <p:extLst>
      <p:ext uri="{BB962C8B-B14F-4D97-AF65-F5344CB8AC3E}">
        <p14:creationId xmlns:p14="http://schemas.microsoft.com/office/powerpoint/2010/main" val="349303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292DD-F877-4C5D-8FF9-A8DF27E604E3}"/>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56D08988-C6F7-4E43-811B-9245E7A6B74A}"/>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254E464F-1417-47AA-9624-A8BA09137F73}"/>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B279800F-5BB9-40EE-B6AC-077BB6E26CC3}"/>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14DB0421-3358-4738-B8F6-7DE8C0ED7CA4}"/>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B6B0254B-1D08-4670-8747-9813BB7B1A12}"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2FF8A6-3C18-4F1A-B816-9D2BC2AB9EB3}"/>
              </a:ext>
            </a:extLst>
          </p:cNvPr>
          <p:cNvSpPr txBox="1">
            <a:spLocks noGrp="1"/>
          </p:cNvSpPr>
          <p:nvPr>
            <p:ph type="title" idx="4294967295"/>
          </p:nvPr>
        </p:nvSpPr>
        <p:spPr>
          <a:xfrm>
            <a:off x="671297" y="1817113"/>
            <a:ext cx="10993163" cy="2250795"/>
          </a:xfrm>
        </p:spPr>
        <p:txBody>
          <a:bodyPr/>
          <a:lstStyle/>
          <a:p>
            <a:pPr lvl="0"/>
            <a:r>
              <a:rPr lang="fi-FI"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mn-lt"/>
              </a:rPr>
              <a:t>Yhteistyö kansallisten viranomaisten kanssa</a:t>
            </a:r>
            <a:endParaRPr lang="it-IT"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7E88C76E-95D6-468B-ADA7-BE9AF4958167}"/>
              </a:ext>
            </a:extLst>
          </p:cNvPr>
          <p:cNvSpPr txBox="1">
            <a:spLocks noGrp="1"/>
          </p:cNvSpPr>
          <p:nvPr>
            <p:ph type="body" idx="4294967295"/>
          </p:nvPr>
        </p:nvSpPr>
        <p:spPr>
          <a:xfrm>
            <a:off x="671946" y="1994461"/>
            <a:ext cx="10921739" cy="4384081"/>
          </a:xfrm>
        </p:spPr>
        <p:txBody>
          <a:bodyPr>
            <a:normAutofit/>
          </a:bodyPr>
          <a:lstStyle/>
          <a:p>
            <a:pPr lvl="0" algn="just">
              <a:buNone/>
            </a:pPr>
            <a:endParaRPr lang="it-IT" dirty="0"/>
          </a:p>
          <a:p>
            <a:pPr lvl="0" algn="just">
              <a:buNone/>
            </a:pPr>
            <a:r>
              <a:rPr lang="it-IT" dirty="0"/>
              <a:t>Todisteiden siirtäminen: hallinnolliselta tasolta oikeudelliselle tasolle</a:t>
            </a:r>
          </a:p>
          <a:p>
            <a:pPr lvl="0" algn="just">
              <a:buNone/>
            </a:pPr>
            <a:r>
              <a:rPr lang="it-IT" dirty="0"/>
              <a:t>Oikeudelliset kysymykset – todisteiden hyödennettävyys</a:t>
            </a:r>
          </a:p>
          <a:p>
            <a:pPr lvl="0" algn="just">
              <a:buNone/>
            </a:pPr>
            <a:r>
              <a:rPr lang="it-IT" dirty="0"/>
              <a:t>Joissain järjestelmissä, joissa hallinnollisissa menettelyissä syntyy perusteltu syy (reasonable grounds) epäillä rikoksen tapahtuneen, asiaa pitää jatkaa rikosprosessissa. (Italian c.p.c., art. 220 of the </a:t>
            </a:r>
            <a:r>
              <a:rPr lang="it-IT" dirty="0" err="1"/>
              <a:t>implementing</a:t>
            </a:r>
            <a:r>
              <a:rPr lang="it-IT" dirty="0"/>
              <a:t> rules)</a:t>
            </a:r>
          </a:p>
        </p:txBody>
      </p:sp>
      <p:sp>
        <p:nvSpPr>
          <p:cNvPr id="3" name="Titolo 1">
            <a:extLst>
              <a:ext uri="{FF2B5EF4-FFF2-40B4-BE49-F238E27FC236}">
                <a16:creationId xmlns:a16="http://schemas.microsoft.com/office/drawing/2014/main" id="{AC6065C5-7574-4F8E-9A90-4437D88F6221}"/>
              </a:ext>
            </a:extLst>
          </p:cNvPr>
          <p:cNvSpPr txBox="1">
            <a:spLocks noGrp="1"/>
          </p:cNvSpPr>
          <p:nvPr>
            <p:ph type="title" idx="4294967295"/>
          </p:nvPr>
        </p:nvSpPr>
        <p:spPr>
          <a:xfrm>
            <a:off x="671946" y="301322"/>
            <a:ext cx="12095052" cy="1261798"/>
          </a:xfrm>
        </p:spPr>
        <p:txBody>
          <a:bodyPr/>
          <a:lstStyle/>
          <a:p>
            <a:pPr lvl="0"/>
            <a:r>
              <a:rPr lang="it-IT" b="1" dirty="0"/>
              <a:t>Tiedonkulku</a:t>
            </a:r>
          </a:p>
        </p:txBody>
      </p:sp>
      <p:sp>
        <p:nvSpPr>
          <p:cNvPr id="5" name="Dia számának helye 4">
            <a:extLst>
              <a:ext uri="{FF2B5EF4-FFF2-40B4-BE49-F238E27FC236}">
                <a16:creationId xmlns:a16="http://schemas.microsoft.com/office/drawing/2014/main" id="{D98B98A7-3DFE-4B00-811F-A78C0EB2C237}"/>
              </a:ext>
            </a:extLst>
          </p:cNvPr>
          <p:cNvSpPr>
            <a:spLocks noGrp="1"/>
          </p:cNvSpPr>
          <p:nvPr>
            <p:ph type="sldNum" sz="quarter" idx="8"/>
          </p:nvPr>
        </p:nvSpPr>
        <p:spPr/>
        <p:txBody>
          <a:bodyPr/>
          <a:lstStyle/>
          <a:p>
            <a:pPr lvl="0"/>
            <a:fld id="{461FCA76-257D-4B10-9521-1C2932CB9F09}" type="slidenum">
              <a:rPr lang="hu-HU" smtClean="0"/>
              <a:t>10</a:t>
            </a:fld>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0E84469C-D786-47AA-AE3D-D0FBE904249A}"/>
              </a:ext>
            </a:extLst>
          </p:cNvPr>
          <p:cNvSpPr txBox="1">
            <a:spLocks noGrp="1"/>
          </p:cNvSpPr>
          <p:nvPr>
            <p:ph type="body" idx="4294967295"/>
          </p:nvPr>
        </p:nvSpPr>
        <p:spPr>
          <a:xfrm>
            <a:off x="672367" y="2195648"/>
            <a:ext cx="11022927" cy="4384081"/>
          </a:xfrm>
        </p:spPr>
        <p:txBody>
          <a:bodyPr/>
          <a:lstStyle/>
          <a:p>
            <a:pPr lvl="0" algn="just">
              <a:buNone/>
            </a:pPr>
            <a:r>
              <a:rPr lang="it-IT" dirty="0"/>
              <a:t>Kun EPPO päättää asian ottamisesta käsiteltäväkseen (art. 27): kansallisten viranomaisten tulee pidättäytyä tekemästä kansallisen lain mukaisia päätöksiä, jotka voivat johtaa siihen, ettei EPPO voi ottaa asiaa enää käsiteltäväkseen.</a:t>
            </a:r>
          </a:p>
          <a:p>
            <a:pPr lvl="0" algn="just">
              <a:buNone/>
            </a:pPr>
            <a:r>
              <a:rPr lang="it-IT" dirty="0"/>
              <a:t>Kansallisten viranomaisten on kuitenkin ryhdyttävä kaikkiin kiireellisiin toimiin, jotka ovat kansallisen lain mukaan välttämättömiä, jotta voidaan turvata tehokas esitutkinta ja syyttäminen.   </a:t>
            </a:r>
          </a:p>
        </p:txBody>
      </p:sp>
      <p:sp>
        <p:nvSpPr>
          <p:cNvPr id="3" name="Titolo 1">
            <a:extLst>
              <a:ext uri="{FF2B5EF4-FFF2-40B4-BE49-F238E27FC236}">
                <a16:creationId xmlns:a16="http://schemas.microsoft.com/office/drawing/2014/main" id="{558628E6-14F5-4C8F-85D8-8B23DF580608}"/>
              </a:ext>
            </a:extLst>
          </p:cNvPr>
          <p:cNvSpPr txBox="1">
            <a:spLocks noGrp="1"/>
          </p:cNvSpPr>
          <p:nvPr>
            <p:ph type="title" idx="4294967295"/>
          </p:nvPr>
        </p:nvSpPr>
        <p:spPr>
          <a:xfrm>
            <a:off x="671946" y="184754"/>
            <a:ext cx="11441027" cy="1583923"/>
          </a:xfrm>
        </p:spPr>
        <p:txBody>
          <a:bodyPr/>
          <a:lstStyle/>
          <a:p>
            <a:pPr lvl="0"/>
            <a:r>
              <a:rPr lang="it-IT" sz="4800" b="1" dirty="0"/>
              <a:t>Operationaalinen yhteistyö – pidättäytyminen toimimasta</a:t>
            </a:r>
          </a:p>
        </p:txBody>
      </p:sp>
      <p:sp>
        <p:nvSpPr>
          <p:cNvPr id="5" name="Dia számának helye 4">
            <a:extLst>
              <a:ext uri="{FF2B5EF4-FFF2-40B4-BE49-F238E27FC236}">
                <a16:creationId xmlns:a16="http://schemas.microsoft.com/office/drawing/2014/main" id="{3D162EAB-322B-4EC4-A84C-7131808F90A7}"/>
              </a:ext>
            </a:extLst>
          </p:cNvPr>
          <p:cNvSpPr>
            <a:spLocks noGrp="1"/>
          </p:cNvSpPr>
          <p:nvPr>
            <p:ph type="sldNum" sz="quarter" idx="8"/>
          </p:nvPr>
        </p:nvSpPr>
        <p:spPr/>
        <p:txBody>
          <a:bodyPr/>
          <a:lstStyle/>
          <a:p>
            <a:pPr lvl="0"/>
            <a:fld id="{461FCA76-257D-4B10-9521-1C2932CB9F09}" type="slidenum">
              <a:rPr lang="hu-HU" smtClean="0"/>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810EED37-458E-4494-AB39-7211EC8EB1E2}"/>
              </a:ext>
            </a:extLst>
          </p:cNvPr>
          <p:cNvSpPr txBox="1">
            <a:spLocks noGrp="1"/>
          </p:cNvSpPr>
          <p:nvPr>
            <p:ph type="body" idx="4294967295"/>
          </p:nvPr>
        </p:nvSpPr>
        <p:spPr>
          <a:xfrm>
            <a:off x="671946" y="2092869"/>
            <a:ext cx="10887879" cy="4384081"/>
          </a:xfrm>
        </p:spPr>
        <p:txBody>
          <a:bodyPr/>
          <a:lstStyle/>
          <a:p>
            <a:pPr lvl="0" algn="just">
              <a:buNone/>
            </a:pPr>
            <a:endParaRPr lang="it-IT" dirty="0"/>
          </a:p>
          <a:p>
            <a:pPr lvl="0" algn="just">
              <a:buNone/>
            </a:pPr>
            <a:r>
              <a:rPr lang="it-IT" dirty="0"/>
              <a:t>Sinä aikana, jona EPPO päättää ottaako se asian käsiteltäväkseen (art. 27), EPPO:n tulee, kun se on aiheellista, konsultoida jäsenvaltion toimivaltaisia kansallisia viranomaisia.</a:t>
            </a:r>
          </a:p>
        </p:txBody>
      </p:sp>
      <p:sp>
        <p:nvSpPr>
          <p:cNvPr id="3" name="Titolo 1">
            <a:extLst>
              <a:ext uri="{FF2B5EF4-FFF2-40B4-BE49-F238E27FC236}">
                <a16:creationId xmlns:a16="http://schemas.microsoft.com/office/drawing/2014/main" id="{8CD1E6B1-C2D1-412F-8628-9E1FD8C84702}"/>
              </a:ext>
            </a:extLst>
          </p:cNvPr>
          <p:cNvSpPr txBox="1">
            <a:spLocks noGrp="1"/>
          </p:cNvSpPr>
          <p:nvPr>
            <p:ph type="title" idx="4294967295"/>
          </p:nvPr>
        </p:nvSpPr>
        <p:spPr>
          <a:xfrm>
            <a:off x="671946" y="301322"/>
            <a:ext cx="12095052" cy="1261798"/>
          </a:xfrm>
        </p:spPr>
        <p:txBody>
          <a:bodyPr>
            <a:normAutofit fontScale="90000"/>
          </a:bodyPr>
          <a:lstStyle/>
          <a:p>
            <a:pPr lvl="0"/>
            <a:r>
              <a:rPr lang="it-IT" b="1" dirty="0"/>
              <a:t>Operationaalinen yhteistyö – oikeus ottaa asia käsiteltäväkseen</a:t>
            </a:r>
          </a:p>
        </p:txBody>
      </p:sp>
      <p:sp>
        <p:nvSpPr>
          <p:cNvPr id="5" name="Dia számának helye 4">
            <a:extLst>
              <a:ext uri="{FF2B5EF4-FFF2-40B4-BE49-F238E27FC236}">
                <a16:creationId xmlns:a16="http://schemas.microsoft.com/office/drawing/2014/main" id="{706CE43D-C969-4FD7-977C-4DE40EE33E79}"/>
              </a:ext>
            </a:extLst>
          </p:cNvPr>
          <p:cNvSpPr>
            <a:spLocks noGrp="1"/>
          </p:cNvSpPr>
          <p:nvPr>
            <p:ph type="sldNum" sz="quarter" idx="8"/>
          </p:nvPr>
        </p:nvSpPr>
        <p:spPr/>
        <p:txBody>
          <a:bodyPr/>
          <a:lstStyle/>
          <a:p>
            <a:pPr lvl="0"/>
            <a:fld id="{461FCA76-257D-4B10-9521-1C2932CB9F09}" type="slidenum">
              <a:rPr lang="hu-HU" smtClean="0"/>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9DC00E24-2F08-4D2F-A2C6-F1684196C375}"/>
              </a:ext>
            </a:extLst>
          </p:cNvPr>
          <p:cNvSpPr txBox="1">
            <a:spLocks noGrp="1"/>
          </p:cNvSpPr>
          <p:nvPr>
            <p:ph type="body" idx="4294967295"/>
          </p:nvPr>
        </p:nvSpPr>
        <p:spPr>
          <a:xfrm>
            <a:off x="671946" y="1915439"/>
            <a:ext cx="11260406" cy="4384081"/>
          </a:xfrm>
        </p:spPr>
        <p:txBody>
          <a:bodyPr/>
          <a:lstStyle/>
          <a:p>
            <a:pPr lvl="0" algn="just">
              <a:buNone/>
            </a:pPr>
            <a:endParaRPr lang="it-IT" dirty="0"/>
          </a:p>
          <a:p>
            <a:pPr lvl="0" algn="just">
              <a:buNone/>
            </a:pPr>
            <a:r>
              <a:rPr lang="it-IT" dirty="0"/>
              <a:t>Kun EPPO käyttää oikeuttaan ottaa asia käsiteltäväkseen, jäsenvaltion toimivaltaiset viranomaiset siirtävät asian aineiston EPPO:lle ja pidättäytyvät tekemästä asiassa esitutkintatoimia.</a:t>
            </a:r>
          </a:p>
        </p:txBody>
      </p:sp>
      <p:sp>
        <p:nvSpPr>
          <p:cNvPr id="3" name="Titolo 1">
            <a:extLst>
              <a:ext uri="{FF2B5EF4-FFF2-40B4-BE49-F238E27FC236}">
                <a16:creationId xmlns:a16="http://schemas.microsoft.com/office/drawing/2014/main" id="{D2DF4122-1249-449C-AB56-E3AC217143A9}"/>
              </a:ext>
            </a:extLst>
          </p:cNvPr>
          <p:cNvSpPr txBox="1">
            <a:spLocks noGrp="1"/>
          </p:cNvSpPr>
          <p:nvPr>
            <p:ph type="title" idx="4294967295"/>
          </p:nvPr>
        </p:nvSpPr>
        <p:spPr>
          <a:xfrm>
            <a:off x="671946" y="301322"/>
            <a:ext cx="12095052" cy="1261798"/>
          </a:xfrm>
        </p:spPr>
        <p:txBody>
          <a:bodyPr>
            <a:normAutofit fontScale="90000"/>
          </a:bodyPr>
          <a:lstStyle/>
          <a:p>
            <a:pPr lvl="0"/>
            <a:r>
              <a:rPr lang="it-IT" b="1" dirty="0"/>
              <a:t>Operationaalinen yhteistyö – oikeus ottaa asia käsiteltäväkseen</a:t>
            </a:r>
          </a:p>
        </p:txBody>
      </p:sp>
      <p:sp>
        <p:nvSpPr>
          <p:cNvPr id="5" name="Dia számának helye 4">
            <a:extLst>
              <a:ext uri="{FF2B5EF4-FFF2-40B4-BE49-F238E27FC236}">
                <a16:creationId xmlns:a16="http://schemas.microsoft.com/office/drawing/2014/main" id="{45934ADD-41D4-4863-BD25-EB1CDB0DB2C7}"/>
              </a:ext>
            </a:extLst>
          </p:cNvPr>
          <p:cNvSpPr>
            <a:spLocks noGrp="1"/>
          </p:cNvSpPr>
          <p:nvPr>
            <p:ph type="sldNum" sz="quarter" idx="8"/>
          </p:nvPr>
        </p:nvSpPr>
        <p:spPr/>
        <p:txBody>
          <a:bodyPr/>
          <a:lstStyle/>
          <a:p>
            <a:pPr lvl="0"/>
            <a:fld id="{461FCA76-257D-4B10-9521-1C2932CB9F09}" type="slidenum">
              <a:rPr lang="hu-HU" smtClean="0"/>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42BEF639-60AE-4AE8-B7C0-B33BEA185AE8}"/>
              </a:ext>
            </a:extLst>
          </p:cNvPr>
          <p:cNvSpPr txBox="1">
            <a:spLocks noGrp="1"/>
          </p:cNvSpPr>
          <p:nvPr>
            <p:ph type="body" idx="4294967295"/>
          </p:nvPr>
        </p:nvSpPr>
        <p:spPr>
          <a:xfrm>
            <a:off x="671946" y="1768678"/>
            <a:ext cx="11068501" cy="4384081"/>
          </a:xfrm>
        </p:spPr>
        <p:txBody>
          <a:bodyPr>
            <a:normAutofit/>
          </a:bodyPr>
          <a:lstStyle/>
          <a:p>
            <a:pPr lvl="0">
              <a:buNone/>
            </a:pPr>
            <a:endParaRPr lang="it-IT" dirty="0"/>
          </a:p>
          <a:p>
            <a:pPr lvl="0" algn="just">
              <a:buNone/>
            </a:pPr>
            <a:r>
              <a:rPr lang="it-IT" dirty="0"/>
              <a:t>Kun EPPO on pidättäytynyt käyttämästä toimivaltaansa, se ilmoittaa siitä viipymättä toimivaltaisille kansallisille viranomaisille.</a:t>
            </a:r>
          </a:p>
          <a:p>
            <a:pPr lvl="0" algn="just">
              <a:buNone/>
            </a:pPr>
            <a:r>
              <a:rPr lang="it-IT" dirty="0"/>
              <a:t>Menettelyn kaikissa vaiheissa toimivaltaisten kansallisten viranomaisten on ilmoitettava EPPO:lle kaikista uusista tosiseikoista, jotka voisivat antaa EPPO:lle aiheen uudelleen arvioida päätöstään jättää toimivaltansa käyttämättä.</a:t>
            </a:r>
          </a:p>
        </p:txBody>
      </p:sp>
      <p:sp>
        <p:nvSpPr>
          <p:cNvPr id="3" name="Titolo 1">
            <a:extLst>
              <a:ext uri="{FF2B5EF4-FFF2-40B4-BE49-F238E27FC236}">
                <a16:creationId xmlns:a16="http://schemas.microsoft.com/office/drawing/2014/main" id="{FC13B104-618D-4031-A99B-221258F9AD67}"/>
              </a:ext>
            </a:extLst>
          </p:cNvPr>
          <p:cNvSpPr txBox="1">
            <a:spLocks noGrp="1"/>
          </p:cNvSpPr>
          <p:nvPr>
            <p:ph type="title" idx="4294967295"/>
          </p:nvPr>
        </p:nvSpPr>
        <p:spPr>
          <a:xfrm>
            <a:off x="671946" y="301322"/>
            <a:ext cx="12095052" cy="1261798"/>
          </a:xfrm>
        </p:spPr>
        <p:txBody>
          <a:bodyPr>
            <a:normAutofit fontScale="90000"/>
          </a:bodyPr>
          <a:lstStyle/>
          <a:p>
            <a:pPr lvl="0"/>
            <a:r>
              <a:rPr lang="it-IT" b="1" dirty="0"/>
              <a:t>Operationaalinen yhteistyö – oikeus ottaa asia</a:t>
            </a:r>
            <a:br>
              <a:rPr lang="it-IT" b="1" dirty="0"/>
            </a:br>
            <a:r>
              <a:rPr lang="it-IT" b="1" dirty="0"/>
              <a:t>käsiteltäväkseen</a:t>
            </a:r>
          </a:p>
        </p:txBody>
      </p:sp>
      <p:sp>
        <p:nvSpPr>
          <p:cNvPr id="5" name="Dia számának helye 4">
            <a:extLst>
              <a:ext uri="{FF2B5EF4-FFF2-40B4-BE49-F238E27FC236}">
                <a16:creationId xmlns:a16="http://schemas.microsoft.com/office/drawing/2014/main" id="{8188BCC0-4048-4768-8655-4AD1365AF96F}"/>
              </a:ext>
            </a:extLst>
          </p:cNvPr>
          <p:cNvSpPr>
            <a:spLocks noGrp="1"/>
          </p:cNvSpPr>
          <p:nvPr>
            <p:ph type="sldNum" sz="quarter" idx="8"/>
          </p:nvPr>
        </p:nvSpPr>
        <p:spPr/>
        <p:txBody>
          <a:bodyPr/>
          <a:lstStyle/>
          <a:p>
            <a:pPr lvl="0"/>
            <a:fld id="{461FCA76-257D-4B10-9521-1C2932CB9F09}" type="slidenum">
              <a:rPr lang="hu-HU" smtClean="0"/>
              <a:t>14</a:t>
            </a:fld>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6D05198E-965A-4C8D-9C49-9A8657830246}"/>
              </a:ext>
            </a:extLst>
          </p:cNvPr>
          <p:cNvSpPr txBox="1">
            <a:spLocks noGrp="1"/>
          </p:cNvSpPr>
          <p:nvPr>
            <p:ph type="body" idx="4294967295"/>
          </p:nvPr>
        </p:nvSpPr>
        <p:spPr>
          <a:xfrm>
            <a:off x="671946" y="1994461"/>
            <a:ext cx="10978185" cy="4384081"/>
          </a:xfrm>
        </p:spPr>
        <p:txBody>
          <a:bodyPr/>
          <a:lstStyle/>
          <a:p>
            <a:pPr lvl="0" algn="just">
              <a:buNone/>
            </a:pPr>
            <a:endParaRPr lang="it-IT" dirty="0"/>
          </a:p>
          <a:p>
            <a:pPr lvl="0" algn="just">
              <a:buNone/>
            </a:pPr>
            <a:r>
              <a:rPr lang="it-IT" dirty="0"/>
              <a:t>Asiaa käsittelevä EDP voi, Asetuksen ja kansallisen lain mukaisesti,  joko tehdä esitutkintatoimet ja muut toimet itse tai pyytää  jäsenvaltion toimivaltaiset viranomaiset tekemään ne.</a:t>
            </a:r>
          </a:p>
          <a:p>
            <a:pPr lvl="0" algn="just">
              <a:buNone/>
            </a:pPr>
            <a:r>
              <a:rPr lang="it-IT" dirty="0"/>
              <a:t>Kansallisten viranomaisten on kansallisen lain mukaisesti varmistettava, että kaikkia EDP:n ohjeita noudatetaan ja tehdä heille osoitetut tehtävät.</a:t>
            </a:r>
          </a:p>
        </p:txBody>
      </p:sp>
      <p:sp>
        <p:nvSpPr>
          <p:cNvPr id="3" name="Titolo 1">
            <a:extLst>
              <a:ext uri="{FF2B5EF4-FFF2-40B4-BE49-F238E27FC236}">
                <a16:creationId xmlns:a16="http://schemas.microsoft.com/office/drawing/2014/main" id="{98E1E5A2-CB18-443F-B374-5C188C5B5A06}"/>
              </a:ext>
            </a:extLst>
          </p:cNvPr>
          <p:cNvSpPr txBox="1">
            <a:spLocks noGrp="1"/>
          </p:cNvSpPr>
          <p:nvPr>
            <p:ph type="title" idx="4294967295"/>
          </p:nvPr>
        </p:nvSpPr>
        <p:spPr>
          <a:xfrm>
            <a:off x="671946" y="301322"/>
            <a:ext cx="12095052" cy="1261798"/>
          </a:xfrm>
        </p:spPr>
        <p:txBody>
          <a:bodyPr/>
          <a:lstStyle/>
          <a:p>
            <a:pPr lvl="0"/>
            <a:r>
              <a:rPr lang="it-IT" b="1" dirty="0"/>
              <a:t>Operationaalinen yhteistyö</a:t>
            </a:r>
          </a:p>
        </p:txBody>
      </p:sp>
      <p:sp>
        <p:nvSpPr>
          <p:cNvPr id="5" name="Dia számának helye 4">
            <a:extLst>
              <a:ext uri="{FF2B5EF4-FFF2-40B4-BE49-F238E27FC236}">
                <a16:creationId xmlns:a16="http://schemas.microsoft.com/office/drawing/2014/main" id="{80872BB5-5519-47E4-B41A-2A6CB8CA5E0C}"/>
              </a:ext>
            </a:extLst>
          </p:cNvPr>
          <p:cNvSpPr>
            <a:spLocks noGrp="1"/>
          </p:cNvSpPr>
          <p:nvPr>
            <p:ph type="sldNum" sz="quarter" idx="8"/>
          </p:nvPr>
        </p:nvSpPr>
        <p:spPr/>
        <p:txBody>
          <a:bodyPr/>
          <a:lstStyle/>
          <a:p>
            <a:pPr lvl="0"/>
            <a:fld id="{461FCA76-257D-4B10-9521-1C2932CB9F09}" type="slidenum">
              <a:rPr lang="hu-HU" smtClean="0"/>
              <a:t>15</a:t>
            </a:fld>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396AF018-F597-457F-94CE-36493CDC97E1}"/>
              </a:ext>
            </a:extLst>
          </p:cNvPr>
          <p:cNvSpPr txBox="1">
            <a:spLocks noGrp="1"/>
          </p:cNvSpPr>
          <p:nvPr>
            <p:ph type="body" idx="4294967295"/>
          </p:nvPr>
        </p:nvSpPr>
        <p:spPr>
          <a:xfrm>
            <a:off x="671946" y="1949299"/>
            <a:ext cx="11136230" cy="4384081"/>
          </a:xfrm>
        </p:spPr>
        <p:txBody>
          <a:bodyPr>
            <a:normAutofit/>
          </a:bodyPr>
          <a:lstStyle/>
          <a:p>
            <a:pPr lvl="0" algn="just">
              <a:buNone/>
            </a:pPr>
            <a:r>
              <a:rPr lang="it-IT" dirty="0"/>
              <a:t>Kaikkina aikoina EPPO:n johtaman esitutkinnan kuluessa, toimivaltaisten kansallisten viranomaisten tulee tehdä kaikki kansallisen lain mukaiset kiireelliset toimet, jotka ovat välttämättömiä turvaamaan tehokkaan esitutkinnan silloinkin,  kun he eivät nimenomaisesti toimi asiaa käsittelevän EDP:n ohjeiden perusteella.</a:t>
            </a:r>
          </a:p>
          <a:p>
            <a:pPr lvl="0" algn="just">
              <a:buNone/>
            </a:pPr>
            <a:r>
              <a:rPr lang="it-IT" dirty="0"/>
              <a:t>Kansallisten viranomaisten tulee ilman aiheetonta viivytystä ilmoittaa käsittelevälle EDP:lle kiireellisistä toimista, joita he ovat tehneet.</a:t>
            </a:r>
          </a:p>
        </p:txBody>
      </p:sp>
      <p:sp>
        <p:nvSpPr>
          <p:cNvPr id="3" name="Titolo 1">
            <a:extLst>
              <a:ext uri="{FF2B5EF4-FFF2-40B4-BE49-F238E27FC236}">
                <a16:creationId xmlns:a16="http://schemas.microsoft.com/office/drawing/2014/main" id="{0B3882EF-F8DA-4065-B413-F881540572AE}"/>
              </a:ext>
            </a:extLst>
          </p:cNvPr>
          <p:cNvSpPr txBox="1">
            <a:spLocks noGrp="1"/>
          </p:cNvSpPr>
          <p:nvPr>
            <p:ph type="title" idx="4294967295"/>
          </p:nvPr>
        </p:nvSpPr>
        <p:spPr>
          <a:xfrm>
            <a:off x="671946" y="301322"/>
            <a:ext cx="12095052" cy="1261798"/>
          </a:xfrm>
        </p:spPr>
        <p:txBody>
          <a:bodyPr>
            <a:normAutofit/>
          </a:bodyPr>
          <a:lstStyle/>
          <a:p>
            <a:pPr lvl="0"/>
            <a:r>
              <a:rPr lang="it-IT" b="1" dirty="0"/>
              <a:t>Operationaalinen yhteistyö</a:t>
            </a:r>
          </a:p>
        </p:txBody>
      </p:sp>
      <p:sp>
        <p:nvSpPr>
          <p:cNvPr id="5" name="Dia számának helye 4">
            <a:extLst>
              <a:ext uri="{FF2B5EF4-FFF2-40B4-BE49-F238E27FC236}">
                <a16:creationId xmlns:a16="http://schemas.microsoft.com/office/drawing/2014/main" id="{8B64773E-4667-4419-A794-6F8FECCC6B80}"/>
              </a:ext>
            </a:extLst>
          </p:cNvPr>
          <p:cNvSpPr>
            <a:spLocks noGrp="1"/>
          </p:cNvSpPr>
          <p:nvPr>
            <p:ph type="sldNum" sz="quarter" idx="8"/>
          </p:nvPr>
        </p:nvSpPr>
        <p:spPr/>
        <p:txBody>
          <a:bodyPr/>
          <a:lstStyle/>
          <a:p>
            <a:pPr lvl="0"/>
            <a:fld id="{461FCA76-257D-4B10-9521-1C2932CB9F09}" type="slidenum">
              <a:rPr lang="hu-HU" smtClean="0"/>
              <a:t>16</a:t>
            </a:fld>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2F97FF9-6870-49A1-BA19-5EB63F301494}"/>
              </a:ext>
            </a:extLst>
          </p:cNvPr>
          <p:cNvSpPr txBox="1">
            <a:spLocks noGrp="1"/>
          </p:cNvSpPr>
          <p:nvPr>
            <p:ph type="body" idx="4294967295"/>
          </p:nvPr>
        </p:nvSpPr>
        <p:spPr>
          <a:xfrm>
            <a:off x="671946" y="1892853"/>
            <a:ext cx="11091077" cy="4384081"/>
          </a:xfrm>
        </p:spPr>
        <p:txBody>
          <a:bodyPr/>
          <a:lstStyle/>
          <a:p>
            <a:pPr lvl="0" algn="just">
              <a:buNone/>
            </a:pPr>
            <a:endParaRPr lang="it-IT" dirty="0"/>
          </a:p>
          <a:p>
            <a:pPr lvl="0" algn="just">
              <a:buNone/>
            </a:pPr>
            <a:r>
              <a:rPr lang="it-IT" dirty="0"/>
              <a:t>Poikkeuksellisissa tapauksissa saatuaan hyväksynnän toimivaltaiselta Pysyvältä Jaostolta, valvova EP voi tehdä perustellun päätöksen  johtaa itse esitutkintaa, joko tekemällä henkilökohtaisesti esitutkintatoimenpiteet ja muut  toimet tai määräämällä jäsenvaltionsa toimivaltaiset viranomaiset tekemään ne, kun se näyttää välttämättömältä tehokkaan esitutkinnan ja syyttämisen kannalta. </a:t>
            </a:r>
          </a:p>
        </p:txBody>
      </p:sp>
      <p:sp>
        <p:nvSpPr>
          <p:cNvPr id="3" name="Titolo 1">
            <a:extLst>
              <a:ext uri="{FF2B5EF4-FFF2-40B4-BE49-F238E27FC236}">
                <a16:creationId xmlns:a16="http://schemas.microsoft.com/office/drawing/2014/main" id="{819918FA-A017-4533-964A-862E64520F49}"/>
              </a:ext>
            </a:extLst>
          </p:cNvPr>
          <p:cNvSpPr txBox="1">
            <a:spLocks noGrp="1"/>
          </p:cNvSpPr>
          <p:nvPr>
            <p:ph type="title" idx="4294967295"/>
          </p:nvPr>
        </p:nvSpPr>
        <p:spPr>
          <a:xfrm>
            <a:off x="671946" y="301322"/>
            <a:ext cx="12095052" cy="1261798"/>
          </a:xfrm>
        </p:spPr>
        <p:txBody>
          <a:bodyPr/>
          <a:lstStyle/>
          <a:p>
            <a:pPr lvl="0"/>
            <a:r>
              <a:rPr lang="it-IT" b="1" dirty="0"/>
              <a:t>Operationaalinen yhteistyö</a:t>
            </a:r>
          </a:p>
        </p:txBody>
      </p:sp>
      <p:sp>
        <p:nvSpPr>
          <p:cNvPr id="5" name="Dia számának helye 4">
            <a:extLst>
              <a:ext uri="{FF2B5EF4-FFF2-40B4-BE49-F238E27FC236}">
                <a16:creationId xmlns:a16="http://schemas.microsoft.com/office/drawing/2014/main" id="{4506516A-FEA8-4604-A2F1-0E8C16D0EEC2}"/>
              </a:ext>
            </a:extLst>
          </p:cNvPr>
          <p:cNvSpPr>
            <a:spLocks noGrp="1"/>
          </p:cNvSpPr>
          <p:nvPr>
            <p:ph type="sldNum" sz="quarter" idx="8"/>
          </p:nvPr>
        </p:nvSpPr>
        <p:spPr/>
        <p:txBody>
          <a:bodyPr/>
          <a:lstStyle/>
          <a:p>
            <a:pPr lvl="0"/>
            <a:fld id="{461FCA76-257D-4B10-9521-1C2932CB9F09}" type="slidenum">
              <a:rPr lang="hu-HU" smtClean="0"/>
              <a:t>17</a:t>
            </a:fld>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BCFE58D-5AA1-44BF-AD82-D9C465071CC5}"/>
              </a:ext>
            </a:extLst>
          </p:cNvPr>
          <p:cNvSpPr txBox="1">
            <a:spLocks noGrp="1"/>
          </p:cNvSpPr>
          <p:nvPr>
            <p:ph type="body" idx="4294967295"/>
          </p:nvPr>
        </p:nvSpPr>
        <p:spPr>
          <a:xfrm>
            <a:off x="671946" y="1926723"/>
            <a:ext cx="10865293" cy="4384081"/>
          </a:xfrm>
        </p:spPr>
        <p:txBody>
          <a:bodyPr/>
          <a:lstStyle/>
          <a:p>
            <a:pPr lvl="0" algn="just">
              <a:buNone/>
            </a:pPr>
            <a:endParaRPr lang="it-IT" dirty="0"/>
          </a:p>
          <a:p>
            <a:pPr lvl="0" algn="just">
              <a:buNone/>
            </a:pPr>
            <a:r>
              <a:rPr lang="it-IT" dirty="0"/>
              <a:t>Art. 34(1): Jos EPPO:n esitutkinnassa ilmenee, että tutkinnan kohteena olevat tosiseikat eivät ole rangaistavia tekoja, jotka 22 ja 23 artiklan nojalla kuuluisivat sen toimivaltaan, toimivaltainen pysyvä jaosto päättää, että asia siirretään ilman aiheetonta viivytystä toimivaltaisille kansallisille viranomaisille.</a:t>
            </a:r>
          </a:p>
        </p:txBody>
      </p:sp>
      <p:sp>
        <p:nvSpPr>
          <p:cNvPr id="3" name="Titolo 1">
            <a:extLst>
              <a:ext uri="{FF2B5EF4-FFF2-40B4-BE49-F238E27FC236}">
                <a16:creationId xmlns:a16="http://schemas.microsoft.com/office/drawing/2014/main" id="{0BA06442-7E05-4B6E-9DFE-1E87C1AFCC0E}"/>
              </a:ext>
            </a:extLst>
          </p:cNvPr>
          <p:cNvSpPr txBox="1">
            <a:spLocks noGrp="1"/>
          </p:cNvSpPr>
          <p:nvPr>
            <p:ph type="title" idx="4294967295"/>
          </p:nvPr>
        </p:nvSpPr>
        <p:spPr>
          <a:xfrm>
            <a:off x="671946" y="301322"/>
            <a:ext cx="12095052" cy="1261798"/>
          </a:xfrm>
        </p:spPr>
        <p:txBody>
          <a:bodyPr>
            <a:normAutofit/>
          </a:bodyPr>
          <a:lstStyle/>
          <a:p>
            <a:pPr lvl="0"/>
            <a:r>
              <a:rPr lang="it-IT" b="1" dirty="0"/>
              <a:t>Operationaalinen yhteistyö – juttujen siirtäminen</a:t>
            </a:r>
          </a:p>
        </p:txBody>
      </p:sp>
      <p:sp>
        <p:nvSpPr>
          <p:cNvPr id="5" name="Dia számának helye 4">
            <a:extLst>
              <a:ext uri="{FF2B5EF4-FFF2-40B4-BE49-F238E27FC236}">
                <a16:creationId xmlns:a16="http://schemas.microsoft.com/office/drawing/2014/main" id="{A80399F7-8880-4F77-AA7F-EBB833EBF74B}"/>
              </a:ext>
            </a:extLst>
          </p:cNvPr>
          <p:cNvSpPr>
            <a:spLocks noGrp="1"/>
          </p:cNvSpPr>
          <p:nvPr>
            <p:ph type="sldNum" sz="quarter" idx="8"/>
          </p:nvPr>
        </p:nvSpPr>
        <p:spPr/>
        <p:txBody>
          <a:bodyPr/>
          <a:lstStyle/>
          <a:p>
            <a:pPr lvl="0"/>
            <a:fld id="{461FCA76-257D-4B10-9521-1C2932CB9F09}" type="slidenum">
              <a:rPr lang="hu-HU" smtClean="0"/>
              <a:t>18</a:t>
            </a:fld>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24DA8CF-4EF8-488B-AE1A-951C892933E0}"/>
              </a:ext>
            </a:extLst>
          </p:cNvPr>
          <p:cNvSpPr txBox="1">
            <a:spLocks noGrp="1"/>
          </p:cNvSpPr>
          <p:nvPr>
            <p:ph type="body" idx="4294967295"/>
          </p:nvPr>
        </p:nvSpPr>
        <p:spPr>
          <a:xfrm>
            <a:off x="671946" y="2092869"/>
            <a:ext cx="10978185" cy="4384081"/>
          </a:xfrm>
        </p:spPr>
        <p:txBody>
          <a:bodyPr/>
          <a:lstStyle/>
          <a:p>
            <a:pPr lvl="0" algn="just">
              <a:buNone/>
            </a:pPr>
            <a:r>
              <a:rPr lang="it-IT" dirty="0"/>
              <a:t>Art. 34(2): Jos EPPO:n tutkinnassa ilmenee, että sen toimivallan harjoittamista koskevat 25 artiklan 2 ja 3 kohdan mukaiset erityisedellytykset eivät enää täyty, toimivaltainen pysyvä jaosto päättää asian siirtämisetsä toimivaltaisille kansallisille viranomaisille ilman aiheetonta viivytystä ja ennen syytetoimien aloittamista kansallisissa tuomioistuimissa.</a:t>
            </a:r>
          </a:p>
        </p:txBody>
      </p:sp>
      <p:sp>
        <p:nvSpPr>
          <p:cNvPr id="3" name="Titolo 1">
            <a:extLst>
              <a:ext uri="{FF2B5EF4-FFF2-40B4-BE49-F238E27FC236}">
                <a16:creationId xmlns:a16="http://schemas.microsoft.com/office/drawing/2014/main" id="{42F39B38-8D35-4C29-9B43-AA2714DEE005}"/>
              </a:ext>
            </a:extLst>
          </p:cNvPr>
          <p:cNvSpPr txBox="1">
            <a:spLocks noGrp="1"/>
          </p:cNvSpPr>
          <p:nvPr>
            <p:ph type="title" idx="4294967295"/>
          </p:nvPr>
        </p:nvSpPr>
        <p:spPr>
          <a:xfrm>
            <a:off x="671946" y="301322"/>
            <a:ext cx="12095052" cy="1261798"/>
          </a:xfrm>
        </p:spPr>
        <p:txBody>
          <a:bodyPr/>
          <a:lstStyle/>
          <a:p>
            <a:pPr lvl="0"/>
            <a:r>
              <a:rPr lang="it-IT" b="1" dirty="0"/>
              <a:t>Operationaalinen yhteistyö – juttujen siirtäminen</a:t>
            </a:r>
          </a:p>
        </p:txBody>
      </p:sp>
      <p:sp>
        <p:nvSpPr>
          <p:cNvPr id="5" name="Dia számának helye 4">
            <a:extLst>
              <a:ext uri="{FF2B5EF4-FFF2-40B4-BE49-F238E27FC236}">
                <a16:creationId xmlns:a16="http://schemas.microsoft.com/office/drawing/2014/main" id="{BB8B3F33-E568-4066-9338-326DEE690B71}"/>
              </a:ext>
            </a:extLst>
          </p:cNvPr>
          <p:cNvSpPr>
            <a:spLocks noGrp="1"/>
          </p:cNvSpPr>
          <p:nvPr>
            <p:ph type="sldNum" sz="quarter" idx="8"/>
          </p:nvPr>
        </p:nvSpPr>
        <p:spPr/>
        <p:txBody>
          <a:bodyPr/>
          <a:lstStyle/>
          <a:p>
            <a:pPr lvl="0"/>
            <a:fld id="{461FCA76-257D-4B10-9521-1C2932CB9F09}" type="slidenum">
              <a:rPr lang="hu-HU" smtClean="0"/>
              <a:t>19</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818396B-E496-4760-A9B1-0417C743C6A0}"/>
              </a:ext>
            </a:extLst>
          </p:cNvPr>
          <p:cNvSpPr txBox="1">
            <a:spLocks noGrp="1"/>
          </p:cNvSpPr>
          <p:nvPr>
            <p:ph type="body" idx="4294967295"/>
          </p:nvPr>
        </p:nvSpPr>
        <p:spPr>
          <a:xfrm>
            <a:off x="671946" y="2092869"/>
            <a:ext cx="10558759" cy="4384081"/>
          </a:xfrm>
        </p:spPr>
        <p:txBody>
          <a:bodyPr/>
          <a:lstStyle/>
          <a:p>
            <a:pPr lvl="0">
              <a:buNone/>
            </a:pPr>
            <a:r>
              <a:rPr lang="it-IT" dirty="0"/>
              <a:t>Säännökset/Periaatteet</a:t>
            </a:r>
          </a:p>
          <a:p>
            <a:pPr lvl="0"/>
            <a:r>
              <a:rPr lang="it-IT" dirty="0"/>
              <a:t> Resitaali 49, 52, 53 tiedon kulku</a:t>
            </a:r>
          </a:p>
          <a:p>
            <a:pPr lvl="0"/>
            <a:r>
              <a:rPr lang="it-IT" dirty="0"/>
              <a:t> Resitaali 58, 60, 61, 62, 69, 77, 87 operationaalinen yhteistyö</a:t>
            </a:r>
          </a:p>
          <a:p>
            <a:pPr lvl="0"/>
            <a:r>
              <a:rPr lang="it-IT" dirty="0"/>
              <a:t> Art. 5(6)</a:t>
            </a:r>
          </a:p>
          <a:p>
            <a:pPr lvl="0"/>
            <a:r>
              <a:rPr lang="it-IT" dirty="0"/>
              <a:t> Art. 24, 25, 27,28 operationaalinen yhteistyö</a:t>
            </a:r>
          </a:p>
          <a:p>
            <a:pPr lvl="0"/>
            <a:r>
              <a:rPr lang="it-IT" dirty="0"/>
              <a:t> Art. 34</a:t>
            </a:r>
          </a:p>
          <a:p>
            <a:pPr lvl="0"/>
            <a:endParaRPr lang="it-IT" dirty="0"/>
          </a:p>
          <a:p>
            <a:pPr lvl="0"/>
            <a:endParaRPr lang="it-IT" dirty="0"/>
          </a:p>
        </p:txBody>
      </p:sp>
      <p:sp>
        <p:nvSpPr>
          <p:cNvPr id="3" name="Titolo 1">
            <a:extLst>
              <a:ext uri="{FF2B5EF4-FFF2-40B4-BE49-F238E27FC236}">
                <a16:creationId xmlns:a16="http://schemas.microsoft.com/office/drawing/2014/main" id="{1E1362E9-08DD-4933-B5B3-480227495B99}"/>
              </a:ext>
            </a:extLst>
          </p:cNvPr>
          <p:cNvSpPr txBox="1">
            <a:spLocks noGrp="1"/>
          </p:cNvSpPr>
          <p:nvPr>
            <p:ph type="title" idx="4294967295"/>
          </p:nvPr>
        </p:nvSpPr>
        <p:spPr>
          <a:xfrm>
            <a:off x="671946" y="301322"/>
            <a:ext cx="12095052" cy="1261798"/>
          </a:xfrm>
        </p:spPr>
        <p:txBody>
          <a:bodyPr/>
          <a:lstStyle/>
          <a:p>
            <a:pPr lvl="0"/>
            <a:r>
              <a:rPr lang="it-IT" b="1" dirty="0"/>
              <a:t>Johdanto</a:t>
            </a:r>
          </a:p>
        </p:txBody>
      </p:sp>
      <p:sp>
        <p:nvSpPr>
          <p:cNvPr id="5" name="Dia számának helye 4">
            <a:extLst>
              <a:ext uri="{FF2B5EF4-FFF2-40B4-BE49-F238E27FC236}">
                <a16:creationId xmlns:a16="http://schemas.microsoft.com/office/drawing/2014/main" id="{917EFE22-6B4F-47FC-B4A1-066E4BF717B0}"/>
              </a:ext>
            </a:extLst>
          </p:cNvPr>
          <p:cNvSpPr>
            <a:spLocks noGrp="1"/>
          </p:cNvSpPr>
          <p:nvPr>
            <p:ph type="sldNum" sz="quarter" idx="8"/>
          </p:nvPr>
        </p:nvSpPr>
        <p:spPr/>
        <p:txBody>
          <a:bodyPr/>
          <a:lstStyle/>
          <a:p>
            <a:pPr lvl="0"/>
            <a:fld id="{461FCA76-257D-4B10-9521-1C2932CB9F09}" type="slidenum">
              <a:rPr lang="hu-HU" smtClean="0"/>
              <a:t>2</a:t>
            </a:fld>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104E80C6-FC74-49F6-911E-82066365E0A9}"/>
              </a:ext>
            </a:extLst>
          </p:cNvPr>
          <p:cNvSpPr txBox="1">
            <a:spLocks noGrp="1"/>
          </p:cNvSpPr>
          <p:nvPr>
            <p:ph type="body" idx="4294967295"/>
          </p:nvPr>
        </p:nvSpPr>
        <p:spPr>
          <a:xfrm>
            <a:off x="671946" y="1915439"/>
            <a:ext cx="11102361" cy="4384081"/>
          </a:xfrm>
        </p:spPr>
        <p:txBody>
          <a:bodyPr>
            <a:normAutofit/>
          </a:bodyPr>
          <a:lstStyle/>
          <a:p>
            <a:pPr lvl="0" algn="just">
              <a:buNone/>
            </a:pPr>
            <a:r>
              <a:rPr lang="it-IT" dirty="0"/>
              <a:t>Art. 34(3): Teot, joista aiheutuu tai todennäköisesti aiheutuu unionin taloudellisille eduille vahinkoa vähemmän kuin 100.000:</a:t>
            </a:r>
          </a:p>
          <a:p>
            <a:pPr lvl="0" algn="just">
              <a:buNone/>
            </a:pPr>
            <a:r>
              <a:rPr lang="it-IT" dirty="0"/>
              <a:t>Jos kollegio, ottaen huomioon rikoksen vakavuuden tai yksittäisen asian käsittelyn monimutkaisuuden katsoo, että asian tutkiminen tai syytteen nostaminen unionin tasolla ei ole tarpeen ja se olisi tutkinnan tai syytteen nostamisen tehokkuuden kannalta suotavaa, se antaa yleisiä ohjeita, joiden nojalla Pysyvät Jaostot voivat siirtää asian toimivaltaisille kansallisille viranomaisille.</a:t>
            </a:r>
          </a:p>
        </p:txBody>
      </p:sp>
      <p:sp>
        <p:nvSpPr>
          <p:cNvPr id="3" name="Titolo 1">
            <a:extLst>
              <a:ext uri="{FF2B5EF4-FFF2-40B4-BE49-F238E27FC236}">
                <a16:creationId xmlns:a16="http://schemas.microsoft.com/office/drawing/2014/main" id="{D62433BA-9529-49F9-9A6A-83F4C4F6DDB8}"/>
              </a:ext>
            </a:extLst>
          </p:cNvPr>
          <p:cNvSpPr txBox="1">
            <a:spLocks noGrp="1"/>
          </p:cNvSpPr>
          <p:nvPr>
            <p:ph type="title" idx="4294967295"/>
          </p:nvPr>
        </p:nvSpPr>
        <p:spPr>
          <a:xfrm>
            <a:off x="671946" y="301322"/>
            <a:ext cx="12095052" cy="1261798"/>
          </a:xfrm>
        </p:spPr>
        <p:txBody>
          <a:bodyPr>
            <a:normAutofit/>
          </a:bodyPr>
          <a:lstStyle/>
          <a:p>
            <a:pPr lvl="0"/>
            <a:r>
              <a:rPr lang="it-IT" b="1" dirty="0"/>
              <a:t>Operationaalinen yhteistyö – juttujen siirtäminen</a:t>
            </a:r>
          </a:p>
        </p:txBody>
      </p:sp>
      <p:sp>
        <p:nvSpPr>
          <p:cNvPr id="5" name="Dia számának helye 4">
            <a:extLst>
              <a:ext uri="{FF2B5EF4-FFF2-40B4-BE49-F238E27FC236}">
                <a16:creationId xmlns:a16="http://schemas.microsoft.com/office/drawing/2014/main" id="{BAFF3157-6B9D-474B-9766-A64E0F4E522A}"/>
              </a:ext>
            </a:extLst>
          </p:cNvPr>
          <p:cNvSpPr>
            <a:spLocks noGrp="1"/>
          </p:cNvSpPr>
          <p:nvPr>
            <p:ph type="sldNum" sz="quarter" idx="8"/>
          </p:nvPr>
        </p:nvSpPr>
        <p:spPr/>
        <p:txBody>
          <a:bodyPr/>
          <a:lstStyle/>
          <a:p>
            <a:pPr lvl="0"/>
            <a:fld id="{461FCA76-257D-4B10-9521-1C2932CB9F09}" type="slidenum">
              <a:rPr lang="hu-HU" smtClean="0"/>
              <a:t>20</a:t>
            </a:fld>
            <a:endParaRPr lang="hu-H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23DC782-1D83-4AFA-8E26-5FAD48A0DCFC}"/>
              </a:ext>
            </a:extLst>
          </p:cNvPr>
          <p:cNvSpPr txBox="1">
            <a:spLocks noGrp="1"/>
          </p:cNvSpPr>
          <p:nvPr>
            <p:ph type="body" idx="4294967295"/>
          </p:nvPr>
        </p:nvSpPr>
        <p:spPr>
          <a:xfrm>
            <a:off x="671946" y="1949299"/>
            <a:ext cx="10729834" cy="4384081"/>
          </a:xfrm>
        </p:spPr>
        <p:txBody>
          <a:bodyPr>
            <a:normAutofit/>
          </a:bodyPr>
          <a:lstStyle/>
          <a:p>
            <a:pPr lvl="0" algn="just">
              <a:buNone/>
            </a:pPr>
            <a:r>
              <a:rPr lang="it-IT" sz="3200" dirty="0"/>
              <a:t>Art 34(3): Tällaisten ohjeiden perusteella pysyvät jaostot voivat myös siirtää asian toimivaltaisille kansallisille viranomaisille, jos EPPO käyttää toimivaltaansa direktiivin (EU)2017/1371 3 artiklan 2 kohdan a ja b alakohdassa tarkoitettujen rikosten osalta ja jos unionin taloudellisille eduille aiheutunut tai todennäköisesti aiheutuva vahinko ei ole suurempi kuin toiselle uhrille aiheutunut tai todennäköisesti aiheutuva vahinko.</a:t>
            </a:r>
          </a:p>
          <a:p>
            <a:pPr lvl="0">
              <a:buNone/>
            </a:pPr>
            <a:endParaRPr lang="it-IT" dirty="0"/>
          </a:p>
        </p:txBody>
      </p:sp>
      <p:sp>
        <p:nvSpPr>
          <p:cNvPr id="3" name="Titolo 1">
            <a:extLst>
              <a:ext uri="{FF2B5EF4-FFF2-40B4-BE49-F238E27FC236}">
                <a16:creationId xmlns:a16="http://schemas.microsoft.com/office/drawing/2014/main" id="{98792B6E-F834-4921-A42E-D376BA93F9E2}"/>
              </a:ext>
            </a:extLst>
          </p:cNvPr>
          <p:cNvSpPr txBox="1">
            <a:spLocks noGrp="1"/>
          </p:cNvSpPr>
          <p:nvPr>
            <p:ph type="title" idx="4294967295"/>
          </p:nvPr>
        </p:nvSpPr>
        <p:spPr>
          <a:xfrm>
            <a:off x="671946" y="301322"/>
            <a:ext cx="12095052" cy="1261798"/>
          </a:xfrm>
        </p:spPr>
        <p:txBody>
          <a:bodyPr/>
          <a:lstStyle/>
          <a:p>
            <a:pPr lvl="0"/>
            <a:r>
              <a:rPr lang="it-IT" b="1" dirty="0"/>
              <a:t>Operationaalinen yhteistyö – juttujen siirtäminen</a:t>
            </a:r>
          </a:p>
        </p:txBody>
      </p:sp>
      <p:sp>
        <p:nvSpPr>
          <p:cNvPr id="5" name="Dia számának helye 4">
            <a:extLst>
              <a:ext uri="{FF2B5EF4-FFF2-40B4-BE49-F238E27FC236}">
                <a16:creationId xmlns:a16="http://schemas.microsoft.com/office/drawing/2014/main" id="{F88E8E58-0CEF-4D83-AAAD-B6F67C5AD537}"/>
              </a:ext>
            </a:extLst>
          </p:cNvPr>
          <p:cNvSpPr>
            <a:spLocks noGrp="1"/>
          </p:cNvSpPr>
          <p:nvPr>
            <p:ph type="sldNum" sz="quarter" idx="8"/>
          </p:nvPr>
        </p:nvSpPr>
        <p:spPr/>
        <p:txBody>
          <a:bodyPr/>
          <a:lstStyle/>
          <a:p>
            <a:pPr lvl="0"/>
            <a:fld id="{461FCA76-257D-4B10-9521-1C2932CB9F09}" type="slidenum">
              <a:rPr lang="hu-HU" smtClean="0"/>
              <a:t>21</a:t>
            </a:fld>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2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2568476-C4FC-444B-A346-93455341FE65}"/>
              </a:ext>
            </a:extLst>
          </p:cNvPr>
          <p:cNvSpPr txBox="1">
            <a:spLocks noGrp="1"/>
          </p:cNvSpPr>
          <p:nvPr>
            <p:ph type="body" idx="4294967295"/>
          </p:nvPr>
        </p:nvSpPr>
        <p:spPr>
          <a:xfrm>
            <a:off x="671946" y="1915439"/>
            <a:ext cx="10831433" cy="4384081"/>
          </a:xfrm>
        </p:spPr>
        <p:txBody>
          <a:bodyPr/>
          <a:lstStyle/>
          <a:p>
            <a:pPr lvl="0" algn="just">
              <a:buNone/>
            </a:pPr>
            <a:r>
              <a:rPr lang="it-IT" sz="3200" dirty="0"/>
              <a:t>Art 34(4):Pysyvä jaosto tiedottaa Euroopan pääsyyttäjälle kaikista päätöksistä, jotka koskevat asian siirtämistä kansallisille viranomaisille 3 kohdan perusteella. Euroopan pääsyyttäjä voi 3 päivän kuluessa tällaisen tiedon saamisesta pyytää pysyvää jaostoa tarkistamaan päätöstään, mikäli hän katsoo, että EPPO:n siirtämiskäytännön johdonmukaisuuden varmistaminen sitä edellyttää. </a:t>
            </a:r>
            <a:endParaRPr lang="en-US" sz="3200" dirty="0"/>
          </a:p>
        </p:txBody>
      </p:sp>
      <p:sp>
        <p:nvSpPr>
          <p:cNvPr id="3" name="Titolo 1">
            <a:extLst>
              <a:ext uri="{FF2B5EF4-FFF2-40B4-BE49-F238E27FC236}">
                <a16:creationId xmlns:a16="http://schemas.microsoft.com/office/drawing/2014/main" id="{C6578B34-9976-435E-9794-BC5F14599051}"/>
              </a:ext>
            </a:extLst>
          </p:cNvPr>
          <p:cNvSpPr txBox="1">
            <a:spLocks noGrp="1"/>
          </p:cNvSpPr>
          <p:nvPr>
            <p:ph type="title" idx="4294967295"/>
          </p:nvPr>
        </p:nvSpPr>
        <p:spPr>
          <a:xfrm>
            <a:off x="671946" y="301322"/>
            <a:ext cx="12095052" cy="1261798"/>
          </a:xfrm>
        </p:spPr>
        <p:txBody>
          <a:bodyPr/>
          <a:lstStyle/>
          <a:p>
            <a:pPr lvl="0"/>
            <a:r>
              <a:rPr lang="it-IT" b="1" dirty="0"/>
              <a:t>Operationaalinen yhteistyö – juttujen siirtäminen</a:t>
            </a:r>
          </a:p>
        </p:txBody>
      </p:sp>
      <p:sp>
        <p:nvSpPr>
          <p:cNvPr id="5" name="Dia számának helye 4">
            <a:extLst>
              <a:ext uri="{FF2B5EF4-FFF2-40B4-BE49-F238E27FC236}">
                <a16:creationId xmlns:a16="http://schemas.microsoft.com/office/drawing/2014/main" id="{22E745EC-F03C-4B1B-9749-A5BB022FD768}"/>
              </a:ext>
            </a:extLst>
          </p:cNvPr>
          <p:cNvSpPr>
            <a:spLocks noGrp="1"/>
          </p:cNvSpPr>
          <p:nvPr>
            <p:ph type="sldNum" sz="quarter" idx="8"/>
          </p:nvPr>
        </p:nvSpPr>
        <p:spPr/>
        <p:txBody>
          <a:bodyPr/>
          <a:lstStyle/>
          <a:p>
            <a:pPr lvl="0"/>
            <a:fld id="{461FCA76-257D-4B10-9521-1C2932CB9F09}" type="slidenum">
              <a:rPr lang="hu-HU" smtClean="0"/>
              <a:t>22</a:t>
            </a:fld>
            <a:endParaRPr lang="hu-H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2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CAF2E4A-1F6D-40FF-8F1C-D18072318245}"/>
              </a:ext>
            </a:extLst>
          </p:cNvPr>
          <p:cNvSpPr txBox="1">
            <a:spLocks noGrp="1"/>
          </p:cNvSpPr>
          <p:nvPr>
            <p:ph type="body" idx="4294967295"/>
          </p:nvPr>
        </p:nvSpPr>
        <p:spPr>
          <a:xfrm>
            <a:off x="671946" y="1971876"/>
            <a:ext cx="11113654" cy="4384081"/>
          </a:xfrm>
        </p:spPr>
        <p:txBody>
          <a:bodyPr/>
          <a:lstStyle/>
          <a:p>
            <a:pPr lvl="0" algn="just">
              <a:buNone/>
            </a:pPr>
            <a:endParaRPr lang="it-IT" sz="3600"/>
          </a:p>
          <a:p>
            <a:pPr lvl="0" algn="just">
              <a:buNone/>
            </a:pPr>
            <a:r>
              <a:rPr lang="it-IT" sz="3600"/>
              <a:t>Art 34(5): Jos toimivaltaiset kansalliset viranomaiset eivät suostu viimeistään 30 päivän kuluessa käsittelemään asiaa 2 ja 3 kohdan mukaisesti, EPPO pysyy toimivaltaisena nostamaan syytteen tai lopettamaan asian käsittelyn.</a:t>
            </a:r>
            <a:endParaRPr lang="en-US" sz="3600" dirty="0"/>
          </a:p>
        </p:txBody>
      </p:sp>
      <p:sp>
        <p:nvSpPr>
          <p:cNvPr id="3" name="Titolo 1">
            <a:extLst>
              <a:ext uri="{FF2B5EF4-FFF2-40B4-BE49-F238E27FC236}">
                <a16:creationId xmlns:a16="http://schemas.microsoft.com/office/drawing/2014/main" id="{ABF6F7CF-491C-4D38-A360-9E1C526B9B68}"/>
              </a:ext>
            </a:extLst>
          </p:cNvPr>
          <p:cNvSpPr txBox="1">
            <a:spLocks noGrp="1"/>
          </p:cNvSpPr>
          <p:nvPr>
            <p:ph type="title" idx="4294967295"/>
          </p:nvPr>
        </p:nvSpPr>
        <p:spPr>
          <a:xfrm>
            <a:off x="671946" y="301322"/>
            <a:ext cx="12095052" cy="1261798"/>
          </a:xfrm>
        </p:spPr>
        <p:txBody>
          <a:bodyPr/>
          <a:lstStyle/>
          <a:p>
            <a:pPr lvl="0"/>
            <a:r>
              <a:rPr lang="it-IT" b="1" dirty="0"/>
              <a:t>Operationaalinen yhteistyö – juttujen siirtäminen</a:t>
            </a:r>
          </a:p>
        </p:txBody>
      </p:sp>
      <p:sp>
        <p:nvSpPr>
          <p:cNvPr id="5" name="Dia számának helye 4">
            <a:extLst>
              <a:ext uri="{FF2B5EF4-FFF2-40B4-BE49-F238E27FC236}">
                <a16:creationId xmlns:a16="http://schemas.microsoft.com/office/drawing/2014/main" id="{FE29C5FA-3EB0-4ACA-8734-0213D309EA97}"/>
              </a:ext>
            </a:extLst>
          </p:cNvPr>
          <p:cNvSpPr>
            <a:spLocks noGrp="1"/>
          </p:cNvSpPr>
          <p:nvPr>
            <p:ph type="sldNum" sz="quarter" idx="8"/>
          </p:nvPr>
        </p:nvSpPr>
        <p:spPr/>
        <p:txBody>
          <a:bodyPr/>
          <a:lstStyle/>
          <a:p>
            <a:pPr lvl="0"/>
            <a:fld id="{461FCA76-257D-4B10-9521-1C2932CB9F09}" type="slidenum">
              <a:rPr lang="hu-HU" smtClean="0"/>
              <a:t>23</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85E0804-5221-4A99-BF82-6F7B9AD92993}"/>
              </a:ext>
            </a:extLst>
          </p:cNvPr>
          <p:cNvSpPr txBox="1">
            <a:spLocks noGrp="1"/>
          </p:cNvSpPr>
          <p:nvPr>
            <p:ph type="body" idx="4294967295"/>
          </p:nvPr>
        </p:nvSpPr>
        <p:spPr>
          <a:xfrm>
            <a:off x="671946" y="2261046"/>
            <a:ext cx="10171904" cy="4384081"/>
          </a:xfrm>
        </p:spPr>
        <p:txBody>
          <a:bodyPr/>
          <a:lstStyle/>
          <a:p>
            <a:pPr lvl="0">
              <a:buNone/>
            </a:pPr>
            <a:endParaRPr lang="it-IT" dirty="0"/>
          </a:p>
          <a:p>
            <a:pPr lvl="0">
              <a:buNone/>
            </a:pPr>
            <a:r>
              <a:rPr lang="it-IT" dirty="0"/>
              <a:t>Yhteistyö EPPO:n ja kansallisten viranomaisten välillä</a:t>
            </a:r>
          </a:p>
          <a:p>
            <a:pPr lvl="0">
              <a:buNone/>
            </a:pPr>
            <a:r>
              <a:rPr lang="it-IT" dirty="0"/>
              <a:t>Yhteistyön eri tasot</a:t>
            </a:r>
          </a:p>
          <a:p>
            <a:pPr lvl="0">
              <a:buNone/>
            </a:pPr>
            <a:r>
              <a:rPr lang="it-IT" dirty="0"/>
              <a:t>Tiedon kulku</a:t>
            </a:r>
          </a:p>
          <a:p>
            <a:pPr lvl="0">
              <a:buNone/>
            </a:pPr>
            <a:endParaRPr lang="it-IT" dirty="0"/>
          </a:p>
          <a:p>
            <a:pPr lvl="0">
              <a:buNone/>
            </a:pPr>
            <a:endParaRPr lang="it-IT" dirty="0"/>
          </a:p>
          <a:p>
            <a:pPr lvl="0">
              <a:buNone/>
            </a:pPr>
            <a:endParaRPr lang="it-IT" dirty="0"/>
          </a:p>
        </p:txBody>
      </p:sp>
      <p:sp>
        <p:nvSpPr>
          <p:cNvPr id="3" name="Titolo 1">
            <a:extLst>
              <a:ext uri="{FF2B5EF4-FFF2-40B4-BE49-F238E27FC236}">
                <a16:creationId xmlns:a16="http://schemas.microsoft.com/office/drawing/2014/main" id="{02EA26EF-B0DF-4727-9BB6-2EF0F9B307A5}"/>
              </a:ext>
            </a:extLst>
          </p:cNvPr>
          <p:cNvSpPr txBox="1">
            <a:spLocks noGrp="1"/>
          </p:cNvSpPr>
          <p:nvPr>
            <p:ph type="title" idx="4294967295"/>
          </p:nvPr>
        </p:nvSpPr>
        <p:spPr>
          <a:xfrm>
            <a:off x="671946" y="301322"/>
            <a:ext cx="12095052" cy="1261798"/>
          </a:xfrm>
        </p:spPr>
        <p:txBody>
          <a:bodyPr/>
          <a:lstStyle/>
          <a:p>
            <a:pPr lvl="0"/>
            <a:r>
              <a:rPr lang="it-IT" b="1" dirty="0"/>
              <a:t>Yleiset periaatteet</a:t>
            </a:r>
          </a:p>
        </p:txBody>
      </p:sp>
      <p:sp>
        <p:nvSpPr>
          <p:cNvPr id="5" name="Dia számának helye 4">
            <a:extLst>
              <a:ext uri="{FF2B5EF4-FFF2-40B4-BE49-F238E27FC236}">
                <a16:creationId xmlns:a16="http://schemas.microsoft.com/office/drawing/2014/main" id="{868C85DB-A1FA-4760-A570-AB7AD3EA87AA}"/>
              </a:ext>
            </a:extLst>
          </p:cNvPr>
          <p:cNvSpPr>
            <a:spLocks noGrp="1"/>
          </p:cNvSpPr>
          <p:nvPr>
            <p:ph type="sldNum" sz="quarter" idx="8"/>
          </p:nvPr>
        </p:nvSpPr>
        <p:spPr/>
        <p:txBody>
          <a:bodyPr/>
          <a:lstStyle/>
          <a:p>
            <a:pPr lvl="0"/>
            <a:fld id="{461FCA76-257D-4B10-9521-1C2932CB9F09}" type="slidenum">
              <a:rPr lang="hu-HU" smtClean="0"/>
              <a:t>3</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4BDD5CC-0B51-4B5B-BAC5-57914452B1CB}"/>
              </a:ext>
            </a:extLst>
          </p:cNvPr>
          <p:cNvSpPr txBox="1">
            <a:spLocks noGrp="1"/>
          </p:cNvSpPr>
          <p:nvPr>
            <p:ph type="body" idx="4294967295"/>
          </p:nvPr>
        </p:nvSpPr>
        <p:spPr>
          <a:xfrm>
            <a:off x="671946" y="2175083"/>
            <a:ext cx="10921739" cy="4384081"/>
          </a:xfrm>
        </p:spPr>
        <p:txBody>
          <a:bodyPr>
            <a:normAutofit/>
          </a:bodyPr>
          <a:lstStyle/>
          <a:p>
            <a:pPr lvl="0" algn="just">
              <a:buNone/>
            </a:pPr>
            <a:r>
              <a:rPr lang="it-IT" dirty="0"/>
              <a:t>Kansallisten viranomaisten tulee toimittaa ilman viivytystä kaikki tieto EPPO:lle sellaisista rikoksista, joissa EPPO:lla voi olla toimivalta.</a:t>
            </a:r>
          </a:p>
          <a:p>
            <a:pPr lvl="0" algn="just">
              <a:buNone/>
            </a:pPr>
            <a:r>
              <a:rPr lang="it-IT" dirty="0"/>
              <a:t>Jäsenvaltioiden kansallisien viranomaisten tulee käyttää olemassaolevia raportointijärjestelmiä ja niillä tulee olla tehokkaat järjestelmät, joilla voidaan tehdä alustavia selvityksiä niille toimitetuista epäillyistä rikoksista.  </a:t>
            </a:r>
          </a:p>
        </p:txBody>
      </p:sp>
      <p:sp>
        <p:nvSpPr>
          <p:cNvPr id="3" name="Titolo 1">
            <a:extLst>
              <a:ext uri="{FF2B5EF4-FFF2-40B4-BE49-F238E27FC236}">
                <a16:creationId xmlns:a16="http://schemas.microsoft.com/office/drawing/2014/main" id="{A6BE62CD-8C33-4C97-91F8-9F6ABB24F058}"/>
              </a:ext>
            </a:extLst>
          </p:cNvPr>
          <p:cNvSpPr txBox="1">
            <a:spLocks noGrp="1"/>
          </p:cNvSpPr>
          <p:nvPr>
            <p:ph type="title" idx="4294967295"/>
          </p:nvPr>
        </p:nvSpPr>
        <p:spPr>
          <a:xfrm>
            <a:off x="671946" y="301322"/>
            <a:ext cx="12095052" cy="1261798"/>
          </a:xfrm>
        </p:spPr>
        <p:txBody>
          <a:bodyPr/>
          <a:lstStyle/>
          <a:p>
            <a:pPr lvl="0"/>
            <a:r>
              <a:rPr lang="it-IT" b="1" dirty="0"/>
              <a:t>Tiedonkulku</a:t>
            </a:r>
          </a:p>
        </p:txBody>
      </p:sp>
      <p:sp>
        <p:nvSpPr>
          <p:cNvPr id="5" name="Dia számának helye 4">
            <a:extLst>
              <a:ext uri="{FF2B5EF4-FFF2-40B4-BE49-F238E27FC236}">
                <a16:creationId xmlns:a16="http://schemas.microsoft.com/office/drawing/2014/main" id="{926A7F46-7C8B-4368-A6C1-5880819F1642}"/>
              </a:ext>
            </a:extLst>
          </p:cNvPr>
          <p:cNvSpPr>
            <a:spLocks noGrp="1"/>
          </p:cNvSpPr>
          <p:nvPr>
            <p:ph type="sldNum" sz="quarter" idx="8"/>
          </p:nvPr>
        </p:nvSpPr>
        <p:spPr/>
        <p:txBody>
          <a:bodyPr/>
          <a:lstStyle/>
          <a:p>
            <a:pPr lvl="0"/>
            <a:fld id="{461FCA76-257D-4B10-9521-1C2932CB9F09}" type="slidenum">
              <a:rPr lang="hu-HU" smtClean="0"/>
              <a:t>4</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577B43F-C1DF-4101-9893-FD005D4C69BE}"/>
              </a:ext>
            </a:extLst>
          </p:cNvPr>
          <p:cNvSpPr txBox="1">
            <a:spLocks noGrp="1"/>
          </p:cNvSpPr>
          <p:nvPr>
            <p:ph type="body" idx="4294967295"/>
          </p:nvPr>
        </p:nvSpPr>
        <p:spPr>
          <a:xfrm>
            <a:off x="671946" y="2423434"/>
            <a:ext cx="10876586" cy="4384081"/>
          </a:xfrm>
        </p:spPr>
        <p:txBody>
          <a:bodyPr/>
          <a:lstStyle/>
          <a:p>
            <a:pPr lvl="0" algn="just">
              <a:buNone/>
            </a:pPr>
            <a:endParaRPr lang="it-IT" dirty="0"/>
          </a:p>
          <a:p>
            <a:pPr lvl="0" algn="just">
              <a:buNone/>
            </a:pPr>
            <a:r>
              <a:rPr lang="it-IT" dirty="0"/>
              <a:t>«Kansallisen viranomaisen» määritelmä: kaikki lainvalvontaviranomaiset:</a:t>
            </a:r>
          </a:p>
          <a:p>
            <a:pPr lvl="0" algn="just">
              <a:buNone/>
            </a:pPr>
            <a:endParaRPr lang="it-IT" dirty="0"/>
          </a:p>
          <a:p>
            <a:pPr lvl="0" algn="just">
              <a:buNone/>
            </a:pPr>
            <a:r>
              <a:rPr lang="it-IT" dirty="0"/>
              <a:t>Poliisi, Tulli, Verohallinto, viranomaiset, jotka jakavat EU:n varoja, ministeriöt</a:t>
            </a:r>
          </a:p>
          <a:p>
            <a:pPr lvl="0">
              <a:buNone/>
            </a:pPr>
            <a:endParaRPr lang="it-IT" dirty="0"/>
          </a:p>
          <a:p>
            <a:pPr lvl="0">
              <a:buNone/>
            </a:pPr>
            <a:endParaRPr lang="it-IT" dirty="0"/>
          </a:p>
        </p:txBody>
      </p:sp>
      <p:sp>
        <p:nvSpPr>
          <p:cNvPr id="3" name="Titolo 1">
            <a:extLst>
              <a:ext uri="{FF2B5EF4-FFF2-40B4-BE49-F238E27FC236}">
                <a16:creationId xmlns:a16="http://schemas.microsoft.com/office/drawing/2014/main" id="{AF7800B5-5D29-42BD-B46C-6ADE01D8E35A}"/>
              </a:ext>
            </a:extLst>
          </p:cNvPr>
          <p:cNvSpPr txBox="1">
            <a:spLocks noGrp="1"/>
          </p:cNvSpPr>
          <p:nvPr>
            <p:ph type="title" idx="4294967295"/>
          </p:nvPr>
        </p:nvSpPr>
        <p:spPr>
          <a:xfrm>
            <a:off x="671946" y="301322"/>
            <a:ext cx="12095052" cy="1261798"/>
          </a:xfrm>
        </p:spPr>
        <p:txBody>
          <a:bodyPr/>
          <a:lstStyle/>
          <a:p>
            <a:pPr lvl="0"/>
            <a:r>
              <a:rPr lang="it-IT" b="1" dirty="0"/>
              <a:t>Tiedonkulku</a:t>
            </a:r>
          </a:p>
        </p:txBody>
      </p:sp>
      <p:sp>
        <p:nvSpPr>
          <p:cNvPr id="5" name="Dia számának helye 4">
            <a:extLst>
              <a:ext uri="{FF2B5EF4-FFF2-40B4-BE49-F238E27FC236}">
                <a16:creationId xmlns:a16="http://schemas.microsoft.com/office/drawing/2014/main" id="{2AEC09D2-B3B2-4782-B0E4-019EB8EE9268}"/>
              </a:ext>
            </a:extLst>
          </p:cNvPr>
          <p:cNvSpPr>
            <a:spLocks noGrp="1"/>
          </p:cNvSpPr>
          <p:nvPr>
            <p:ph type="sldNum" sz="quarter" idx="8"/>
          </p:nvPr>
        </p:nvSpPr>
        <p:spPr/>
        <p:txBody>
          <a:bodyPr/>
          <a:lstStyle/>
          <a:p>
            <a:pPr lvl="0"/>
            <a:fld id="{461FCA76-257D-4B10-9521-1C2932CB9F09}" type="slidenum">
              <a:rPr lang="hu-HU" smtClean="0"/>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9CBCFA2-FD1C-469D-9E6E-79FF5FBAD7D0}"/>
              </a:ext>
            </a:extLst>
          </p:cNvPr>
          <p:cNvSpPr txBox="1">
            <a:spLocks noGrp="1"/>
          </p:cNvSpPr>
          <p:nvPr>
            <p:ph type="body" idx="4294967295"/>
          </p:nvPr>
        </p:nvSpPr>
        <p:spPr>
          <a:xfrm>
            <a:off x="671946" y="2092869"/>
            <a:ext cx="10865293" cy="4384081"/>
          </a:xfrm>
        </p:spPr>
        <p:txBody>
          <a:bodyPr>
            <a:normAutofit/>
          </a:bodyPr>
          <a:lstStyle/>
          <a:p>
            <a:pPr lvl="0" algn="just">
              <a:buNone/>
            </a:pPr>
            <a:r>
              <a:rPr lang="it-IT" dirty="0"/>
              <a:t>	</a:t>
            </a:r>
          </a:p>
          <a:p>
            <a:pPr lvl="0" algn="just">
              <a:buNone/>
            </a:pPr>
            <a:r>
              <a:rPr lang="it-IT" dirty="0"/>
              <a:t>	Kun jäsenvaltion oikeus- tai lainvalvontaviranomainen aloittaa esitutkinnan, jonka kohteena oleva rikos on EPPO:n toimivallassa  tai jos myöhemmin ilmenee, että tutkinta koskee tällaista rikosta, viranomaisen on ilman aiheetonta viivytystä ilmoitettava EPPO:lle siitä, jotta EPPO voi päättää käyttääkö se asiassa oikeuttaan ottaa asia käsiteltäväkseen.</a:t>
            </a:r>
          </a:p>
        </p:txBody>
      </p:sp>
      <p:sp>
        <p:nvSpPr>
          <p:cNvPr id="3" name="Titolo 1">
            <a:extLst>
              <a:ext uri="{FF2B5EF4-FFF2-40B4-BE49-F238E27FC236}">
                <a16:creationId xmlns:a16="http://schemas.microsoft.com/office/drawing/2014/main" id="{6E720F5E-92AE-4B36-8740-C9DA1A2AE441}"/>
              </a:ext>
            </a:extLst>
          </p:cNvPr>
          <p:cNvSpPr txBox="1">
            <a:spLocks noGrp="1"/>
          </p:cNvSpPr>
          <p:nvPr>
            <p:ph type="title" idx="4294967295"/>
          </p:nvPr>
        </p:nvSpPr>
        <p:spPr>
          <a:xfrm>
            <a:off x="671946" y="301322"/>
            <a:ext cx="12095052" cy="1261798"/>
          </a:xfrm>
        </p:spPr>
        <p:txBody>
          <a:bodyPr/>
          <a:lstStyle/>
          <a:p>
            <a:pPr lvl="0"/>
            <a:r>
              <a:rPr lang="it-IT" b="1" dirty="0"/>
              <a:t>Tiedonkulku</a:t>
            </a:r>
          </a:p>
        </p:txBody>
      </p:sp>
      <p:sp>
        <p:nvSpPr>
          <p:cNvPr id="5" name="Dia számának helye 4">
            <a:extLst>
              <a:ext uri="{FF2B5EF4-FFF2-40B4-BE49-F238E27FC236}">
                <a16:creationId xmlns:a16="http://schemas.microsoft.com/office/drawing/2014/main" id="{CB60B7C4-EA12-4AD8-B6EA-A2F6C30BF98D}"/>
              </a:ext>
            </a:extLst>
          </p:cNvPr>
          <p:cNvSpPr>
            <a:spLocks noGrp="1"/>
          </p:cNvSpPr>
          <p:nvPr>
            <p:ph type="sldNum" sz="quarter" idx="8"/>
          </p:nvPr>
        </p:nvSpPr>
        <p:spPr/>
        <p:txBody>
          <a:bodyPr/>
          <a:lstStyle/>
          <a:p>
            <a:pPr lvl="0"/>
            <a:fld id="{461FCA76-257D-4B10-9521-1C2932CB9F09}" type="slidenum">
              <a:rPr lang="hu-HU" smtClean="0"/>
              <a:t>6</a:t>
            </a:fld>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353B1ACA-C58E-4D98-9E04-257F845FDF74}"/>
              </a:ext>
            </a:extLst>
          </p:cNvPr>
          <p:cNvSpPr txBox="1">
            <a:spLocks noGrp="1"/>
          </p:cNvSpPr>
          <p:nvPr>
            <p:ph type="body" idx="4294967295"/>
          </p:nvPr>
        </p:nvSpPr>
        <p:spPr>
          <a:xfrm>
            <a:off x="671946" y="2092869"/>
            <a:ext cx="10854010" cy="4384081"/>
          </a:xfrm>
        </p:spPr>
        <p:txBody>
          <a:bodyPr>
            <a:normAutofit/>
          </a:bodyPr>
          <a:lstStyle/>
          <a:p>
            <a:pPr lvl="0" algn="just">
              <a:lnSpc>
                <a:spcPct val="80000"/>
              </a:lnSpc>
              <a:buNone/>
            </a:pPr>
            <a:r>
              <a:rPr lang="it-IT" dirty="0"/>
              <a:t>Kun jäsenvaltion oikeus- tai lainvalvontaviranomainen aloittaa esitutkinnan EPPO:n toimivallassa olevassa rikoksessa, mutta arvioi, ettei EPPO voi Asetuksen 25(3) mukaan käyttää toimivaltaansa siinä, sen on ilmoitettava asiasta EPPO:lle (tulkintaa edellyttävät tilanteet). </a:t>
            </a:r>
          </a:p>
          <a:p>
            <a:pPr lvl="0" algn="just">
              <a:lnSpc>
                <a:spcPct val="80000"/>
              </a:lnSpc>
              <a:buNone/>
            </a:pPr>
            <a:endParaRPr lang="it-IT" dirty="0"/>
          </a:p>
          <a:p>
            <a:pPr lvl="0" algn="just">
              <a:lnSpc>
                <a:spcPct val="80000"/>
              </a:lnSpc>
              <a:buNone/>
            </a:pPr>
            <a:r>
              <a:rPr lang="it-IT" dirty="0"/>
              <a:t>Ilmoituksessa on oltava vähintään kuvaus tosiseikoista, myös arvio teolla aiheutetusta vahingosta, mahdolliset oikeudelliset vaatimukset ja kaikki käytettävissä oleva tieto mahdollisista uhreista, epäillyistä ja muista asiaan liittyvistä henkilöistä.</a:t>
            </a:r>
          </a:p>
        </p:txBody>
      </p:sp>
      <p:sp>
        <p:nvSpPr>
          <p:cNvPr id="3" name="Titolo 1">
            <a:extLst>
              <a:ext uri="{FF2B5EF4-FFF2-40B4-BE49-F238E27FC236}">
                <a16:creationId xmlns:a16="http://schemas.microsoft.com/office/drawing/2014/main" id="{FB37C4D2-4EE0-40DD-A87F-703C14276519}"/>
              </a:ext>
            </a:extLst>
          </p:cNvPr>
          <p:cNvSpPr txBox="1">
            <a:spLocks noGrp="1"/>
          </p:cNvSpPr>
          <p:nvPr>
            <p:ph type="title" idx="4294967295"/>
          </p:nvPr>
        </p:nvSpPr>
        <p:spPr>
          <a:xfrm>
            <a:off x="671946" y="301322"/>
            <a:ext cx="12095052" cy="1261798"/>
          </a:xfrm>
        </p:spPr>
        <p:txBody>
          <a:bodyPr/>
          <a:lstStyle/>
          <a:p>
            <a:pPr lvl="0"/>
            <a:r>
              <a:rPr lang="it-IT" b="1" dirty="0"/>
              <a:t>Tiedon kulku</a:t>
            </a:r>
          </a:p>
        </p:txBody>
      </p:sp>
      <p:sp>
        <p:nvSpPr>
          <p:cNvPr id="5" name="Dia számának helye 4">
            <a:extLst>
              <a:ext uri="{FF2B5EF4-FFF2-40B4-BE49-F238E27FC236}">
                <a16:creationId xmlns:a16="http://schemas.microsoft.com/office/drawing/2014/main" id="{E0695101-8B8D-41CF-8119-3E839AFAE125}"/>
              </a:ext>
            </a:extLst>
          </p:cNvPr>
          <p:cNvSpPr>
            <a:spLocks noGrp="1"/>
          </p:cNvSpPr>
          <p:nvPr>
            <p:ph type="sldNum" sz="quarter" idx="8"/>
          </p:nvPr>
        </p:nvSpPr>
        <p:spPr/>
        <p:txBody>
          <a:bodyPr/>
          <a:lstStyle/>
          <a:p>
            <a:pPr lvl="0"/>
            <a:fld id="{461FCA76-257D-4B10-9521-1C2932CB9F09}" type="slidenum">
              <a:rPr lang="hu-HU" smtClean="0"/>
              <a:t>7</a:t>
            </a:fld>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A47C60B4-56CE-4DEE-A951-844AC6823B96}"/>
              </a:ext>
            </a:extLst>
          </p:cNvPr>
          <p:cNvSpPr txBox="1">
            <a:spLocks noGrp="1"/>
          </p:cNvSpPr>
          <p:nvPr>
            <p:ph type="body" idx="4294967295"/>
          </p:nvPr>
        </p:nvSpPr>
        <p:spPr>
          <a:xfrm>
            <a:off x="671946" y="2446010"/>
            <a:ext cx="10831433" cy="4384081"/>
          </a:xfrm>
        </p:spPr>
        <p:txBody>
          <a:bodyPr/>
          <a:lstStyle/>
          <a:p>
            <a:pPr lvl="0" algn="just">
              <a:buNone/>
            </a:pPr>
            <a:endParaRPr lang="it-IT" dirty="0"/>
          </a:p>
          <a:p>
            <a:pPr lvl="0" algn="just">
              <a:buNone/>
            </a:pPr>
            <a:r>
              <a:rPr lang="it-IT" dirty="0"/>
              <a:t>	Kun EPPO:n tietoon tulee, että EPPO:n toimivaltaan kuulumaton rikos on saatettu tehdä, se ilmoittaa ilman aiheetonta viivytystä asiasta kansallisille viranomaisille ja toimittaa kaiken asiaan kuuluvan todistusaineiston heille.</a:t>
            </a:r>
          </a:p>
        </p:txBody>
      </p:sp>
      <p:sp>
        <p:nvSpPr>
          <p:cNvPr id="3" name="Titolo 1">
            <a:extLst>
              <a:ext uri="{FF2B5EF4-FFF2-40B4-BE49-F238E27FC236}">
                <a16:creationId xmlns:a16="http://schemas.microsoft.com/office/drawing/2014/main" id="{15DDE8C1-0988-46E8-AF43-C47D5CA37E26}"/>
              </a:ext>
            </a:extLst>
          </p:cNvPr>
          <p:cNvSpPr txBox="1">
            <a:spLocks noGrp="1"/>
          </p:cNvSpPr>
          <p:nvPr>
            <p:ph type="title" idx="4294967295"/>
          </p:nvPr>
        </p:nvSpPr>
        <p:spPr>
          <a:xfrm>
            <a:off x="671946" y="301322"/>
            <a:ext cx="12095052" cy="1261798"/>
          </a:xfrm>
        </p:spPr>
        <p:txBody>
          <a:bodyPr/>
          <a:lstStyle/>
          <a:p>
            <a:pPr lvl="0"/>
            <a:r>
              <a:rPr lang="it-IT" b="1" dirty="0"/>
              <a:t>Tiedon kulku</a:t>
            </a:r>
          </a:p>
        </p:txBody>
      </p:sp>
      <p:sp>
        <p:nvSpPr>
          <p:cNvPr id="5" name="Dia számának helye 4">
            <a:extLst>
              <a:ext uri="{FF2B5EF4-FFF2-40B4-BE49-F238E27FC236}">
                <a16:creationId xmlns:a16="http://schemas.microsoft.com/office/drawing/2014/main" id="{686CE39C-53E0-4FEC-919F-90C569EDCBC9}"/>
              </a:ext>
            </a:extLst>
          </p:cNvPr>
          <p:cNvSpPr>
            <a:spLocks noGrp="1"/>
          </p:cNvSpPr>
          <p:nvPr>
            <p:ph type="sldNum" sz="quarter" idx="8"/>
          </p:nvPr>
        </p:nvSpPr>
        <p:spPr/>
        <p:txBody>
          <a:bodyPr/>
          <a:lstStyle/>
          <a:p>
            <a:pPr lvl="0"/>
            <a:fld id="{461FCA76-257D-4B10-9521-1C2932CB9F09}" type="slidenum">
              <a:rPr lang="hu-HU" smtClean="0"/>
              <a:t>8</a:t>
            </a:fld>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DD530BD1-F827-4994-BE2F-A43C59BCFABB}"/>
              </a:ext>
            </a:extLst>
          </p:cNvPr>
          <p:cNvSpPr txBox="1">
            <a:spLocks noGrp="1"/>
          </p:cNvSpPr>
          <p:nvPr>
            <p:ph type="body" idx="4294967295"/>
          </p:nvPr>
        </p:nvSpPr>
        <p:spPr>
          <a:xfrm>
            <a:off x="671946" y="2487981"/>
            <a:ext cx="10910456" cy="3100017"/>
          </a:xfrm>
        </p:spPr>
        <p:txBody>
          <a:bodyPr/>
          <a:lstStyle/>
          <a:p>
            <a:pPr lvl="0" algn="just">
              <a:buNone/>
            </a:pPr>
            <a:endParaRPr lang="it-IT" sz="3600" dirty="0"/>
          </a:p>
          <a:p>
            <a:pPr lvl="0" algn="just">
              <a:buNone/>
            </a:pPr>
            <a:r>
              <a:rPr lang="it-IT" sz="3600" dirty="0"/>
              <a:t>Tietyissä tapauksissa, EPPO voi pyytää lisätietoja, joita jäsenvaltion viranomaisilla on hallussaan.</a:t>
            </a:r>
            <a:endParaRPr lang="it-IT" dirty="0"/>
          </a:p>
        </p:txBody>
      </p:sp>
      <p:sp>
        <p:nvSpPr>
          <p:cNvPr id="3" name="Titolo 1">
            <a:extLst>
              <a:ext uri="{FF2B5EF4-FFF2-40B4-BE49-F238E27FC236}">
                <a16:creationId xmlns:a16="http://schemas.microsoft.com/office/drawing/2014/main" id="{47A5478A-38F5-468A-9A83-8922D9573A31}"/>
              </a:ext>
            </a:extLst>
          </p:cNvPr>
          <p:cNvSpPr txBox="1">
            <a:spLocks noGrp="1"/>
          </p:cNvSpPr>
          <p:nvPr>
            <p:ph type="title" idx="4294967295"/>
          </p:nvPr>
        </p:nvSpPr>
        <p:spPr>
          <a:xfrm>
            <a:off x="671946" y="301322"/>
            <a:ext cx="12095052" cy="1261798"/>
          </a:xfrm>
        </p:spPr>
        <p:txBody>
          <a:bodyPr/>
          <a:lstStyle/>
          <a:p>
            <a:pPr lvl="0"/>
            <a:r>
              <a:rPr lang="it-IT" b="1" dirty="0"/>
              <a:t>Tiedonkulku</a:t>
            </a:r>
          </a:p>
        </p:txBody>
      </p:sp>
      <p:sp>
        <p:nvSpPr>
          <p:cNvPr id="5" name="Dia számának helye 4">
            <a:extLst>
              <a:ext uri="{FF2B5EF4-FFF2-40B4-BE49-F238E27FC236}">
                <a16:creationId xmlns:a16="http://schemas.microsoft.com/office/drawing/2014/main" id="{C8BCB0C4-5122-477B-94B4-F63A0C2C9958}"/>
              </a:ext>
            </a:extLst>
          </p:cNvPr>
          <p:cNvSpPr>
            <a:spLocks noGrp="1"/>
          </p:cNvSpPr>
          <p:nvPr>
            <p:ph type="sldNum" sz="quarter" idx="8"/>
          </p:nvPr>
        </p:nvSpPr>
        <p:spPr/>
        <p:txBody>
          <a:bodyPr/>
          <a:lstStyle/>
          <a:p>
            <a:pPr lvl="0"/>
            <a:fld id="{461FCA76-257D-4B10-9521-1C2932CB9F09}" type="slidenum">
              <a:rPr lang="hu-HU" smtClean="0"/>
              <a:t>9</a:t>
            </a:fld>
            <a:endParaRPr lang="hu-HU"/>
          </a:p>
        </p:txBody>
      </p:sp>
    </p:spTree>
  </p:cSld>
  <p:clrMapOvr>
    <a:masterClrMapping/>
  </p:clrMapOvr>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133</TotalTime>
  <Words>1323</Words>
  <Application>Microsoft Office PowerPoint</Application>
  <PresentationFormat>Mukautettu</PresentationFormat>
  <Paragraphs>202</Paragraphs>
  <Slides>23</Slides>
  <Notes>23</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23</vt:i4>
      </vt:variant>
    </vt:vector>
  </HeadingPairs>
  <TitlesOfParts>
    <vt:vector size="29" baseType="lpstr">
      <vt:lpstr>Arial</vt:lpstr>
      <vt:lpstr>Calibri</vt:lpstr>
      <vt:lpstr>Calibri Light</vt:lpstr>
      <vt:lpstr>Liberation Sans</vt:lpstr>
      <vt:lpstr>Liberation Serif</vt:lpstr>
      <vt:lpstr>Predefinito</vt:lpstr>
      <vt:lpstr>Yhteistyö kansallisten viranomaisten kanssa</vt:lpstr>
      <vt:lpstr>Johdanto</vt:lpstr>
      <vt:lpstr>Yleiset periaatteet</vt:lpstr>
      <vt:lpstr>Tiedonkulku</vt:lpstr>
      <vt:lpstr>Tiedonkulku</vt:lpstr>
      <vt:lpstr>Tiedonkulku</vt:lpstr>
      <vt:lpstr>Tiedon kulku</vt:lpstr>
      <vt:lpstr>Tiedon kulku</vt:lpstr>
      <vt:lpstr>Tiedonkulku</vt:lpstr>
      <vt:lpstr>Tiedonkulku</vt:lpstr>
      <vt:lpstr>Operationaalinen yhteistyö – pidättäytyminen toimimasta</vt:lpstr>
      <vt:lpstr>Operationaalinen yhteistyö – oikeus ottaa asia käsiteltäväkseen</vt:lpstr>
      <vt:lpstr>Operationaalinen yhteistyö – oikeus ottaa asia käsiteltäväkseen</vt:lpstr>
      <vt:lpstr>Operationaalinen yhteistyö – oikeus ottaa asia käsiteltäväkseen</vt:lpstr>
      <vt:lpstr>Operationaalinen yhteistyö</vt:lpstr>
      <vt:lpstr>Operationaalinen yhteistyö</vt:lpstr>
      <vt:lpstr>Operationaalinen yhteistyö</vt:lpstr>
      <vt:lpstr>Operationaalinen yhteistyö – juttujen siirtäminen</vt:lpstr>
      <vt:lpstr>Operationaalinen yhteistyö – juttujen siirtäminen</vt:lpstr>
      <vt:lpstr>Operationaalinen yhteistyö – juttujen siirtäminen</vt:lpstr>
      <vt:lpstr>Operationaalinen yhteistyö – juttujen siirtäminen</vt:lpstr>
      <vt:lpstr>Operationaalinen yhteistyö – juttujen siirtäminen</vt:lpstr>
      <vt:lpstr>Operationaalinen yhteistyö – juttujen siirtäminen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dc:creator>Sahavirta Ritva (Syyttäjälaitos)</dc:creator>
  <cp:lastModifiedBy>Sahavirta Ritva (SY)</cp:lastModifiedBy>
  <cp:revision>145</cp:revision>
  <dcterms:created xsi:type="dcterms:W3CDTF">2018-09-15T11:59:51Z</dcterms:created>
  <dcterms:modified xsi:type="dcterms:W3CDTF">2022-08-24T13:58:58Z</dcterms:modified>
</cp:coreProperties>
</file>